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6" r:id="rId2"/>
    <p:sldId id="257" r:id="rId3"/>
    <p:sldId id="258" r:id="rId4"/>
    <p:sldId id="291" r:id="rId5"/>
    <p:sldId id="259" r:id="rId6"/>
    <p:sldId id="260" r:id="rId7"/>
    <p:sldId id="261" r:id="rId8"/>
    <p:sldId id="303" r:id="rId9"/>
    <p:sldId id="262" r:id="rId10"/>
    <p:sldId id="292" r:id="rId11"/>
    <p:sldId id="264" r:id="rId12"/>
    <p:sldId id="265" r:id="rId13"/>
    <p:sldId id="296" r:id="rId14"/>
    <p:sldId id="266" r:id="rId15"/>
    <p:sldId id="267" r:id="rId16"/>
    <p:sldId id="293" r:id="rId17"/>
    <p:sldId id="294" r:id="rId18"/>
    <p:sldId id="295" r:id="rId19"/>
    <p:sldId id="269" r:id="rId20"/>
    <p:sldId id="270" r:id="rId21"/>
    <p:sldId id="271" r:id="rId22"/>
    <p:sldId id="272" r:id="rId23"/>
    <p:sldId id="273" r:id="rId24"/>
    <p:sldId id="274" r:id="rId25"/>
    <p:sldId id="275" r:id="rId26"/>
    <p:sldId id="276" r:id="rId27"/>
    <p:sldId id="277" r:id="rId28"/>
    <p:sldId id="282" r:id="rId29"/>
    <p:sldId id="280" r:id="rId30"/>
    <p:sldId id="278" r:id="rId31"/>
    <p:sldId id="279" r:id="rId32"/>
    <p:sldId id="283" r:id="rId33"/>
    <p:sldId id="284" r:id="rId34"/>
    <p:sldId id="285" r:id="rId35"/>
    <p:sldId id="286" r:id="rId36"/>
    <p:sldId id="297" r:id="rId37"/>
    <p:sldId id="287" r:id="rId38"/>
    <p:sldId id="298" r:id="rId39"/>
    <p:sldId id="300" r:id="rId40"/>
    <p:sldId id="299" r:id="rId41"/>
    <p:sldId id="288" r:id="rId42"/>
    <p:sldId id="289" r:id="rId43"/>
    <p:sldId id="301" r:id="rId44"/>
    <p:sldId id="304" r:id="rId45"/>
    <p:sldId id="29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61EF45-8743-4E66-BC60-44DF172AD24C}" type="datetimeFigureOut">
              <a:rPr lang="en-IN" smtClean="0"/>
              <a:t>11-07-2021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4084667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1EF45-8743-4E66-BC60-44DF172AD24C}" type="datetimeFigureOut">
              <a:rPr lang="en-IN" smtClean="0"/>
              <a:t>11-07-2021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90699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61EF45-8743-4E66-BC60-44DF172AD24C}" type="datetimeFigureOut">
              <a:rPr lang="en-IN" smtClean="0"/>
              <a:t>11-07-2021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2808668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61EF45-8743-4E66-BC60-44DF172AD24C}" type="datetimeFigureOut">
              <a:rPr lang="en-IN" smtClean="0"/>
              <a:t>11-07-2021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559C8C-F1E9-41AA-BF06-9F1A09958F7F}"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28963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1EF45-8743-4E66-BC60-44DF172AD24C}" type="datetimeFigureOut">
              <a:rPr lang="en-IN" smtClean="0"/>
              <a:t>11-07-2021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3192816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61EF45-8743-4E66-BC60-44DF172AD24C}" type="datetimeFigureOut">
              <a:rPr lang="en-IN" smtClean="0"/>
              <a:t>11-07-2021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2060666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61EF45-8743-4E66-BC60-44DF172AD24C}" type="datetimeFigureOut">
              <a:rPr lang="en-IN" smtClean="0"/>
              <a:t>11-07-2021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1962324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1EF45-8743-4E66-BC60-44DF172AD24C}" type="datetimeFigureOut">
              <a:rPr lang="en-IN" smtClean="0"/>
              <a:t>11-07-2021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264212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1EF45-8743-4E66-BC60-44DF172AD24C}" type="datetimeFigureOut">
              <a:rPr lang="en-IN" smtClean="0"/>
              <a:t>11-07-2021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3482210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E61EF45-8743-4E66-BC60-44DF172AD24C}" type="datetimeFigureOut">
              <a:rPr lang="en-IN" smtClean="0"/>
              <a:t>11-07-2021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197975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61EF45-8743-4E66-BC60-44DF172AD24C}" type="datetimeFigureOut">
              <a:rPr lang="en-IN" smtClean="0"/>
              <a:t>11-07-2021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3526849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61EF45-8743-4E66-BC60-44DF172AD24C}" type="datetimeFigureOut">
              <a:rPr lang="en-IN" smtClean="0"/>
              <a:t>11-07-2021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758692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61EF45-8743-4E66-BC60-44DF172AD24C}" type="datetimeFigureOut">
              <a:rPr lang="en-IN" smtClean="0"/>
              <a:t>11-07-2021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2035866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E61EF45-8743-4E66-BC60-44DF172AD24C}" type="datetimeFigureOut">
              <a:rPr lang="en-IN" smtClean="0"/>
              <a:t>11-07-2021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994095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E61EF45-8743-4E66-BC60-44DF172AD24C}" type="datetimeFigureOut">
              <a:rPr lang="en-IN" smtClean="0"/>
              <a:t>11-07-2021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3370547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E61EF45-8743-4E66-BC60-44DF172AD24C}" type="datetimeFigureOut">
              <a:rPr lang="en-IN" smtClean="0"/>
              <a:t>11-07-2021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176554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61EF45-8743-4E66-BC60-44DF172AD24C}" type="datetimeFigureOut">
              <a:rPr lang="en-IN" smtClean="0"/>
              <a:t>11-07-2021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559C8C-F1E9-41AA-BF06-9F1A09958F7F}" type="slidenum">
              <a:rPr lang="en-IN" smtClean="0"/>
              <a:t>‹#›</a:t>
            </a:fld>
            <a:endParaRPr lang="en-IN"/>
          </a:p>
        </p:txBody>
      </p:sp>
    </p:spTree>
    <p:extLst>
      <p:ext uri="{BB962C8B-B14F-4D97-AF65-F5344CB8AC3E}">
        <p14:creationId xmlns:p14="http://schemas.microsoft.com/office/powerpoint/2010/main" val="609327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E61EF45-8743-4E66-BC60-44DF172AD24C}" type="datetimeFigureOut">
              <a:rPr lang="en-IN" smtClean="0"/>
              <a:t>11-07-2021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C559C8C-F1E9-41AA-BF06-9F1A09958F7F}" type="slidenum">
              <a:rPr lang="en-IN" smtClean="0"/>
              <a:t>‹#›</a:t>
            </a:fld>
            <a:endParaRPr lang="en-IN"/>
          </a:p>
        </p:txBody>
      </p:sp>
    </p:spTree>
    <p:extLst>
      <p:ext uri="{BB962C8B-B14F-4D97-AF65-F5344CB8AC3E}">
        <p14:creationId xmlns:p14="http://schemas.microsoft.com/office/powerpoint/2010/main" val="4174572826"/>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AA33-F903-4271-BB28-83D17C8EED6F}"/>
              </a:ext>
            </a:extLst>
          </p:cNvPr>
          <p:cNvSpPr>
            <a:spLocks noGrp="1"/>
          </p:cNvSpPr>
          <p:nvPr>
            <p:ph type="ctrTitle"/>
          </p:nvPr>
        </p:nvSpPr>
        <p:spPr/>
        <p:txBody>
          <a:bodyPr/>
          <a:lstStyle/>
          <a:p>
            <a:pPr algn="ctr"/>
            <a:r>
              <a:rPr lang="en-IN" sz="7500" dirty="0"/>
              <a:t>COMMENTS CLASSIFIER PROJECT</a:t>
            </a:r>
          </a:p>
        </p:txBody>
      </p:sp>
      <p:sp>
        <p:nvSpPr>
          <p:cNvPr id="3" name="Subtitle 2">
            <a:extLst>
              <a:ext uri="{FF2B5EF4-FFF2-40B4-BE49-F238E27FC236}">
                <a16:creationId xmlns:a16="http://schemas.microsoft.com/office/drawing/2014/main" id="{44743B65-8EB3-487B-8C5D-D044E92BA85F}"/>
              </a:ext>
            </a:extLst>
          </p:cNvPr>
          <p:cNvSpPr>
            <a:spLocks noGrp="1"/>
          </p:cNvSpPr>
          <p:nvPr>
            <p:ph type="subTitle" idx="1"/>
          </p:nvPr>
        </p:nvSpPr>
        <p:spPr/>
        <p:txBody>
          <a:bodyPr/>
          <a:lstStyle/>
          <a:p>
            <a:pPr algn="r"/>
            <a:r>
              <a:rPr lang="en-IN" cap="none" dirty="0"/>
              <a:t>presented by</a:t>
            </a:r>
          </a:p>
          <a:p>
            <a:pPr algn="r"/>
            <a:r>
              <a:rPr lang="en-IN" dirty="0"/>
              <a:t>Ashin Dileep t p</a:t>
            </a:r>
          </a:p>
          <a:p>
            <a:endParaRPr lang="en-IN" dirty="0"/>
          </a:p>
        </p:txBody>
      </p:sp>
    </p:spTree>
    <p:extLst>
      <p:ext uri="{BB962C8B-B14F-4D97-AF65-F5344CB8AC3E}">
        <p14:creationId xmlns:p14="http://schemas.microsoft.com/office/powerpoint/2010/main" val="2985497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5BC5A-5971-4168-B5B1-2F55E065EA38}"/>
              </a:ext>
            </a:extLst>
          </p:cNvPr>
          <p:cNvSpPr>
            <a:spLocks noGrp="1"/>
          </p:cNvSpPr>
          <p:nvPr>
            <p:ph type="title"/>
          </p:nvPr>
        </p:nvSpPr>
        <p:spPr>
          <a:xfrm>
            <a:off x="646111" y="1486388"/>
            <a:ext cx="9404723" cy="1400530"/>
          </a:xfrm>
        </p:spPr>
        <p:txBody>
          <a:bodyPr/>
          <a:lstStyle/>
          <a:p>
            <a:r>
              <a:rPr lang="en-IN" sz="4800" dirty="0">
                <a:effectLst/>
                <a:latin typeface="+mn-lt"/>
                <a:ea typeface="Calibri" panose="020F0502020204030204" pitchFamily="34" charset="0"/>
                <a:cs typeface="Times New Roman" panose="02020603050405020304" pitchFamily="18" charset="0"/>
              </a:rPr>
              <a:t>Visualizations</a:t>
            </a:r>
            <a:r>
              <a:rPr lang="en-IN" sz="4800" dirty="0">
                <a:effectLst/>
                <a:latin typeface="Calibri" panose="020F0502020204030204" pitchFamily="34" charset="0"/>
                <a:ea typeface="Calibri" panose="020F0502020204030204" pitchFamily="34" charset="0"/>
                <a:cs typeface="Times New Roman" panose="02020603050405020304" pitchFamily="18" charset="0"/>
              </a:rPr>
              <a:t> / </a:t>
            </a:r>
            <a:r>
              <a:rPr lang="en-IN" sz="4800" dirty="0">
                <a:latin typeface="+mn-lt"/>
              </a:rPr>
              <a:t>Exploratory Data Analysis</a:t>
            </a:r>
            <a:endParaRPr lang="en-IN" sz="4800" dirty="0"/>
          </a:p>
        </p:txBody>
      </p:sp>
      <p:sp>
        <p:nvSpPr>
          <p:cNvPr id="3" name="Content Placeholder 2">
            <a:extLst>
              <a:ext uri="{FF2B5EF4-FFF2-40B4-BE49-F238E27FC236}">
                <a16:creationId xmlns:a16="http://schemas.microsoft.com/office/drawing/2014/main" id="{0571B15C-1447-411A-91E2-195820EB4FBC}"/>
              </a:ext>
            </a:extLst>
          </p:cNvPr>
          <p:cNvSpPr>
            <a:spLocks noGrp="1"/>
          </p:cNvSpPr>
          <p:nvPr>
            <p:ph idx="1"/>
          </p:nvPr>
        </p:nvSpPr>
        <p:spPr/>
        <p:txBody>
          <a:bodyPr/>
          <a:lstStyle/>
          <a:p>
            <a:pPr marL="0" indent="0">
              <a:buNone/>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DISCLAIMER: The slides contains text that may be considered profane, vulgar, or offensive.</a:t>
            </a:r>
          </a:p>
          <a:p>
            <a:pPr marL="0" indent="0">
              <a:buNone/>
            </a:pPr>
            <a:endParaRPr lang="en-IN" dirty="0"/>
          </a:p>
        </p:txBody>
      </p:sp>
    </p:spTree>
    <p:extLst>
      <p:ext uri="{BB962C8B-B14F-4D97-AF65-F5344CB8AC3E}">
        <p14:creationId xmlns:p14="http://schemas.microsoft.com/office/powerpoint/2010/main" val="352721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2D5E-151A-4AE8-A8E7-1BB1F4A59D01}"/>
              </a:ext>
            </a:extLst>
          </p:cNvPr>
          <p:cNvSpPr>
            <a:spLocks noGrp="1"/>
          </p:cNvSpPr>
          <p:nvPr>
            <p:ph type="title"/>
          </p:nvPr>
        </p:nvSpPr>
        <p:spPr>
          <a:xfrm>
            <a:off x="646111" y="5183748"/>
            <a:ext cx="9404723" cy="1400530"/>
          </a:xfrm>
        </p:spPr>
        <p:txBody>
          <a:bodyPr/>
          <a:lstStyle/>
          <a:p>
            <a:pPr marL="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Number of comments under each label.</a:t>
            </a:r>
          </a:p>
        </p:txBody>
      </p:sp>
      <p:pic>
        <p:nvPicPr>
          <p:cNvPr id="6" name="Content Placeholder 5">
            <a:extLst>
              <a:ext uri="{FF2B5EF4-FFF2-40B4-BE49-F238E27FC236}">
                <a16:creationId xmlns:a16="http://schemas.microsoft.com/office/drawing/2014/main" id="{0F09464B-C5FE-40B0-BC45-AA1C81BAAA5A}"/>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6785" t="27488" r="10925" b="5714"/>
          <a:stretch/>
        </p:blipFill>
        <p:spPr bwMode="auto">
          <a:xfrm>
            <a:off x="1671235" y="555142"/>
            <a:ext cx="8076349" cy="4195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692255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2D5E-151A-4AE8-A8E7-1BB1F4A59D01}"/>
              </a:ext>
            </a:extLst>
          </p:cNvPr>
          <p:cNvSpPr>
            <a:spLocks noGrp="1"/>
          </p:cNvSpPr>
          <p:nvPr>
            <p:ph type="title"/>
          </p:nvPr>
        </p:nvSpPr>
        <p:spPr>
          <a:xfrm>
            <a:off x="646111" y="5183748"/>
            <a:ext cx="9404723" cy="1400530"/>
          </a:xfrm>
        </p:spPr>
        <p:txBody>
          <a:bodyPr/>
          <a:lstStyle/>
          <a:p>
            <a:pPr marL="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Number of comments having multiple labels.</a:t>
            </a:r>
          </a:p>
        </p:txBody>
      </p:sp>
      <p:pic>
        <p:nvPicPr>
          <p:cNvPr id="6" name="Content Placeholder 5">
            <a:extLst>
              <a:ext uri="{FF2B5EF4-FFF2-40B4-BE49-F238E27FC236}">
                <a16:creationId xmlns:a16="http://schemas.microsoft.com/office/drawing/2014/main" id="{0625AD4C-64EA-49B2-9E4E-5EA8F1B0535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6951" t="27783" r="11423" b="5123"/>
          <a:stretch/>
        </p:blipFill>
        <p:spPr bwMode="auto">
          <a:xfrm>
            <a:off x="1938012" y="647908"/>
            <a:ext cx="7966863" cy="4195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576606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2D5E-151A-4AE8-A8E7-1BB1F4A59D01}"/>
              </a:ext>
            </a:extLst>
          </p:cNvPr>
          <p:cNvSpPr>
            <a:spLocks noGrp="1"/>
          </p:cNvSpPr>
          <p:nvPr>
            <p:ph type="title"/>
          </p:nvPr>
        </p:nvSpPr>
        <p:spPr>
          <a:xfrm>
            <a:off x="646111" y="5183748"/>
            <a:ext cx="9404723" cy="1400530"/>
          </a:xfrm>
        </p:spPr>
        <p:txBody>
          <a:bodyPr/>
          <a:lstStyle/>
          <a:p>
            <a:pPr marL="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Cloud words in malignant comments.</a:t>
            </a:r>
          </a:p>
        </p:txBody>
      </p:sp>
      <p:pic>
        <p:nvPicPr>
          <p:cNvPr id="6" name="Content Placeholder 5">
            <a:extLst>
              <a:ext uri="{FF2B5EF4-FFF2-40B4-BE49-F238E27FC236}">
                <a16:creationId xmlns:a16="http://schemas.microsoft.com/office/drawing/2014/main" id="{F51ADFA8-F7B1-472D-8B42-D45338575419}"/>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5288" t="28079" r="27211" b="5123"/>
          <a:stretch/>
        </p:blipFill>
        <p:spPr bwMode="auto">
          <a:xfrm>
            <a:off x="2709394" y="608151"/>
            <a:ext cx="6424099" cy="4195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957713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2D5E-151A-4AE8-A8E7-1BB1F4A59D01}"/>
              </a:ext>
            </a:extLst>
          </p:cNvPr>
          <p:cNvSpPr>
            <a:spLocks noGrp="1"/>
          </p:cNvSpPr>
          <p:nvPr>
            <p:ph type="title"/>
          </p:nvPr>
        </p:nvSpPr>
        <p:spPr>
          <a:xfrm>
            <a:off x="646111" y="5183748"/>
            <a:ext cx="9404723" cy="1400530"/>
          </a:xfrm>
        </p:spPr>
        <p:txBody>
          <a:bodyPr/>
          <a:lstStyle/>
          <a:p>
            <a:pPr marL="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Cloud words in </a:t>
            </a:r>
            <a:r>
              <a:rPr lang="en-IN" sz="2800" dirty="0" err="1">
                <a:effectLst/>
                <a:latin typeface="Calibri" panose="020F0502020204030204" pitchFamily="34" charset="0"/>
                <a:ea typeface="Calibri" panose="020F0502020204030204" pitchFamily="34" charset="0"/>
                <a:cs typeface="Times New Roman" panose="02020603050405020304" pitchFamily="18" charset="0"/>
              </a:rPr>
              <a:t>highly_malignant</a:t>
            </a:r>
            <a:r>
              <a:rPr lang="en-IN" sz="2800" dirty="0">
                <a:effectLst/>
                <a:latin typeface="Calibri" panose="020F0502020204030204" pitchFamily="34" charset="0"/>
                <a:ea typeface="Calibri" panose="020F0502020204030204" pitchFamily="34" charset="0"/>
                <a:cs typeface="Times New Roman" panose="02020603050405020304" pitchFamily="18" charset="0"/>
              </a:rPr>
              <a:t> comments.</a:t>
            </a:r>
          </a:p>
        </p:txBody>
      </p:sp>
      <p:pic>
        <p:nvPicPr>
          <p:cNvPr id="7" name="Content Placeholder 6">
            <a:extLst>
              <a:ext uri="{FF2B5EF4-FFF2-40B4-BE49-F238E27FC236}">
                <a16:creationId xmlns:a16="http://schemas.microsoft.com/office/drawing/2014/main" id="{F49C6CD1-1090-48E3-8A89-B3FAF7C1AEF9}"/>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5622" t="27192" r="26878" b="6897"/>
          <a:stretch/>
        </p:blipFill>
        <p:spPr bwMode="auto">
          <a:xfrm>
            <a:off x="2652973" y="780430"/>
            <a:ext cx="6510439" cy="4195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997527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2D5E-151A-4AE8-A8E7-1BB1F4A59D01}"/>
              </a:ext>
            </a:extLst>
          </p:cNvPr>
          <p:cNvSpPr>
            <a:spLocks noGrp="1"/>
          </p:cNvSpPr>
          <p:nvPr>
            <p:ph type="title"/>
          </p:nvPr>
        </p:nvSpPr>
        <p:spPr>
          <a:xfrm>
            <a:off x="646111" y="5183748"/>
            <a:ext cx="9404723" cy="1400530"/>
          </a:xfrm>
        </p:spPr>
        <p:txBody>
          <a:bodyPr/>
          <a:lstStyle/>
          <a:p>
            <a:pPr marL="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Cloud words in rude comments.</a:t>
            </a:r>
          </a:p>
        </p:txBody>
      </p:sp>
      <p:pic>
        <p:nvPicPr>
          <p:cNvPr id="6" name="Content Placeholder 5">
            <a:extLst>
              <a:ext uri="{FF2B5EF4-FFF2-40B4-BE49-F238E27FC236}">
                <a16:creationId xmlns:a16="http://schemas.microsoft.com/office/drawing/2014/main" id="{E1EF51A6-A767-4540-913F-4C4821E5F47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5622" t="29261" r="27377" b="4237"/>
          <a:stretch/>
        </p:blipFill>
        <p:spPr bwMode="auto">
          <a:xfrm>
            <a:off x="2656892" y="661160"/>
            <a:ext cx="6396584" cy="4195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242594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2D5E-151A-4AE8-A8E7-1BB1F4A59D01}"/>
              </a:ext>
            </a:extLst>
          </p:cNvPr>
          <p:cNvSpPr>
            <a:spLocks noGrp="1"/>
          </p:cNvSpPr>
          <p:nvPr>
            <p:ph type="title"/>
          </p:nvPr>
        </p:nvSpPr>
        <p:spPr>
          <a:xfrm>
            <a:off x="646111" y="5183748"/>
            <a:ext cx="9404723" cy="1400530"/>
          </a:xfrm>
        </p:spPr>
        <p:txBody>
          <a:bodyPr/>
          <a:lstStyle/>
          <a:p>
            <a:r>
              <a:rPr lang="en-IN" sz="2800" dirty="0">
                <a:effectLst/>
                <a:latin typeface="Calibri" panose="020F0502020204030204" pitchFamily="34" charset="0"/>
                <a:ea typeface="Calibri" panose="020F0502020204030204" pitchFamily="34" charset="0"/>
                <a:cs typeface="Times New Roman" panose="02020603050405020304" pitchFamily="18" charset="0"/>
              </a:rPr>
              <a:t>Cloud words in threat comments.</a:t>
            </a:r>
            <a:endParaRPr lang="en-IN" sz="2800" dirty="0"/>
          </a:p>
        </p:txBody>
      </p:sp>
      <p:pic>
        <p:nvPicPr>
          <p:cNvPr id="6" name="Content Placeholder 5">
            <a:extLst>
              <a:ext uri="{FF2B5EF4-FFF2-40B4-BE49-F238E27FC236}">
                <a16:creationId xmlns:a16="http://schemas.microsoft.com/office/drawing/2014/main" id="{86054799-8D35-420B-A447-942382248A29}"/>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5954" t="26010" r="27376" b="7192"/>
          <a:stretch/>
        </p:blipFill>
        <p:spPr bwMode="auto">
          <a:xfrm>
            <a:off x="2610041" y="740673"/>
            <a:ext cx="6331259" cy="4195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87643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2D5E-151A-4AE8-A8E7-1BB1F4A59D01}"/>
              </a:ext>
            </a:extLst>
          </p:cNvPr>
          <p:cNvSpPr>
            <a:spLocks noGrp="1"/>
          </p:cNvSpPr>
          <p:nvPr>
            <p:ph type="title"/>
          </p:nvPr>
        </p:nvSpPr>
        <p:spPr>
          <a:xfrm>
            <a:off x="646111" y="5183748"/>
            <a:ext cx="9404723" cy="1400530"/>
          </a:xfrm>
        </p:spPr>
        <p:txBody>
          <a:bodyPr/>
          <a:lstStyle/>
          <a:p>
            <a:pPr marL="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Cloud words in abuse comments. </a:t>
            </a:r>
          </a:p>
        </p:txBody>
      </p:sp>
      <p:pic>
        <p:nvPicPr>
          <p:cNvPr id="6" name="Content Placeholder 5">
            <a:extLst>
              <a:ext uri="{FF2B5EF4-FFF2-40B4-BE49-F238E27FC236}">
                <a16:creationId xmlns:a16="http://schemas.microsoft.com/office/drawing/2014/main" id="{51312ADC-F893-439D-BFFC-1E33F0766C4E}"/>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5622" t="28079" r="27709" b="4827"/>
          <a:stretch/>
        </p:blipFill>
        <p:spPr bwMode="auto">
          <a:xfrm>
            <a:off x="2703576" y="647907"/>
            <a:ext cx="6303216" cy="4195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479526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2D5E-151A-4AE8-A8E7-1BB1F4A59D01}"/>
              </a:ext>
            </a:extLst>
          </p:cNvPr>
          <p:cNvSpPr>
            <a:spLocks noGrp="1"/>
          </p:cNvSpPr>
          <p:nvPr>
            <p:ph type="title"/>
          </p:nvPr>
        </p:nvSpPr>
        <p:spPr>
          <a:xfrm>
            <a:off x="646111" y="5183748"/>
            <a:ext cx="9404723" cy="1400530"/>
          </a:xfrm>
        </p:spPr>
        <p:txBody>
          <a:bodyPr/>
          <a:lstStyle/>
          <a:p>
            <a:pPr marL="457200">
              <a:lnSpc>
                <a:spcPct val="107000"/>
              </a:lnSpc>
              <a:spcAft>
                <a:spcPts val="800"/>
              </a:spcAft>
            </a:pPr>
            <a:r>
              <a:rPr lang="en-IN" sz="2800" dirty="0">
                <a:effectLst/>
                <a:latin typeface="Calibri" panose="020F0502020204030204" pitchFamily="34" charset="0"/>
                <a:ea typeface="Calibri" panose="020F0502020204030204" pitchFamily="34" charset="0"/>
                <a:cs typeface="Times New Roman" panose="02020603050405020304" pitchFamily="18" charset="0"/>
              </a:rPr>
              <a:t>Cloud words in loathe comments.</a:t>
            </a:r>
          </a:p>
        </p:txBody>
      </p:sp>
      <p:pic>
        <p:nvPicPr>
          <p:cNvPr id="6" name="Content Placeholder 5">
            <a:extLst>
              <a:ext uri="{FF2B5EF4-FFF2-40B4-BE49-F238E27FC236}">
                <a16:creationId xmlns:a16="http://schemas.microsoft.com/office/drawing/2014/main" id="{DE8B502E-0574-45EE-9463-A083AC56996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5455" t="26010" r="26546" b="6601"/>
          <a:stretch/>
        </p:blipFill>
        <p:spPr bwMode="auto">
          <a:xfrm>
            <a:off x="2630476" y="674412"/>
            <a:ext cx="6422909" cy="4195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93253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54E7-487B-4285-B85A-75C373516EE5}"/>
              </a:ext>
            </a:extLst>
          </p:cNvPr>
          <p:cNvSpPr>
            <a:spLocks noGrp="1"/>
          </p:cNvSpPr>
          <p:nvPr>
            <p:ph type="title"/>
          </p:nvPr>
        </p:nvSpPr>
        <p:spPr>
          <a:xfrm>
            <a:off x="1393639" y="2917624"/>
            <a:ext cx="9404723" cy="1400530"/>
          </a:xfrm>
        </p:spPr>
        <p:txBody>
          <a:bodyPr/>
          <a:lstStyle/>
          <a:p>
            <a:pPr algn="ctr"/>
            <a:r>
              <a:rPr lang="en-IN" dirty="0"/>
              <a:t>Data Pre-Processing</a:t>
            </a:r>
          </a:p>
        </p:txBody>
      </p:sp>
    </p:spTree>
    <p:extLst>
      <p:ext uri="{BB962C8B-B14F-4D97-AF65-F5344CB8AC3E}">
        <p14:creationId xmlns:p14="http://schemas.microsoft.com/office/powerpoint/2010/main" val="1026506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6D40-D951-458D-AA2A-FCEE94F788E8}"/>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BABD4373-CA87-4257-BD75-F1E9A0B82AC3}"/>
              </a:ext>
            </a:extLst>
          </p:cNvPr>
          <p:cNvSpPr>
            <a:spLocks noGrp="1"/>
          </p:cNvSpPr>
          <p:nvPr>
            <p:ph idx="1"/>
          </p:nvPr>
        </p:nvSpPr>
        <p:spPr/>
        <p:txBody>
          <a:bodyPr>
            <a:normAutofit lnSpcReduction="10000"/>
          </a:bodyPr>
          <a:lstStyle/>
          <a:p>
            <a:r>
              <a:rPr lang="en-IN" sz="2000" dirty="0">
                <a:latin typeface="+mn-lt"/>
              </a:rPr>
              <a:t>Problem Statement		</a:t>
            </a:r>
          </a:p>
          <a:p>
            <a:r>
              <a:rPr lang="en-IN" sz="2000" dirty="0">
                <a:latin typeface="+mn-lt"/>
              </a:rPr>
              <a:t>Objective</a:t>
            </a:r>
          </a:p>
          <a:p>
            <a:r>
              <a:rPr lang="en-IN" sz="2000" dirty="0">
                <a:latin typeface="+mn-lt"/>
              </a:rPr>
              <a:t>Libraries Used</a:t>
            </a:r>
          </a:p>
          <a:p>
            <a:r>
              <a:rPr lang="en-IN" sz="2000" dirty="0">
                <a:latin typeface="+mn-lt"/>
              </a:rPr>
              <a:t>Loading Data</a:t>
            </a:r>
          </a:p>
          <a:p>
            <a:r>
              <a:rPr lang="en-IN" sz="2000" dirty="0">
                <a:effectLst/>
                <a:latin typeface="+mn-lt"/>
                <a:ea typeface="Calibri" panose="020F0502020204030204" pitchFamily="34" charset="0"/>
                <a:cs typeface="Calibri" panose="020F0502020204030204" pitchFamily="34" charset="0"/>
              </a:rPr>
              <a:t>Data Description</a:t>
            </a:r>
          </a:p>
          <a:p>
            <a:r>
              <a:rPr lang="en-IN" sz="2000" dirty="0">
                <a:latin typeface="+mn-lt"/>
              </a:rPr>
              <a:t>Exploratory Data Analysis</a:t>
            </a:r>
          </a:p>
          <a:p>
            <a:r>
              <a:rPr lang="en-IN" sz="2000" dirty="0">
                <a:effectLst/>
                <a:latin typeface="+mn-lt"/>
                <a:ea typeface="Calibri" panose="020F0502020204030204" pitchFamily="34" charset="0"/>
                <a:cs typeface="Calibri" panose="020F0502020204030204" pitchFamily="34" charset="0"/>
              </a:rPr>
              <a:t>Data Pre-processing</a:t>
            </a:r>
          </a:p>
          <a:p>
            <a:r>
              <a:rPr lang="en-IN" sz="2000" dirty="0">
                <a:effectLst/>
                <a:latin typeface="+mn-lt"/>
                <a:ea typeface="Calibri" panose="020F0502020204030204" pitchFamily="34" charset="0"/>
                <a:cs typeface="Calibri" panose="020F0502020204030204" pitchFamily="34" charset="0"/>
              </a:rPr>
              <a:t>Model Training And Testing</a:t>
            </a:r>
          </a:p>
          <a:p>
            <a:r>
              <a:rPr lang="en-IN" sz="2000" dirty="0">
                <a:effectLst/>
                <a:latin typeface="+mn-lt"/>
                <a:ea typeface="Calibri" panose="020F0502020204030204" pitchFamily="34" charset="0"/>
                <a:cs typeface="Calibri" panose="020F0502020204030204" pitchFamily="34" charset="0"/>
              </a:rPr>
              <a:t>Saving Model</a:t>
            </a:r>
          </a:p>
          <a:p>
            <a:r>
              <a:rPr lang="en-IN" sz="2000" dirty="0">
                <a:effectLst/>
                <a:latin typeface="+mn-lt"/>
                <a:ea typeface="Calibri" panose="020F0502020204030204" pitchFamily="34" charset="0"/>
                <a:cs typeface="Calibri" panose="020F0502020204030204" pitchFamily="34" charset="0"/>
              </a:rPr>
              <a:t>Predicting comments classes on Test dataset</a:t>
            </a:r>
            <a:endParaRPr lang="en-IN" dirty="0"/>
          </a:p>
        </p:txBody>
      </p:sp>
    </p:spTree>
    <p:extLst>
      <p:ext uri="{BB962C8B-B14F-4D97-AF65-F5344CB8AC3E}">
        <p14:creationId xmlns:p14="http://schemas.microsoft.com/office/powerpoint/2010/main" val="33397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AD46BE-84DA-4C7A-8542-DDBC970FC6F5}"/>
              </a:ext>
            </a:extLst>
          </p:cNvPr>
          <p:cNvSpPr>
            <a:spLocks noGrp="1"/>
          </p:cNvSpPr>
          <p:nvPr>
            <p:ph idx="1"/>
          </p:nvPr>
        </p:nvSpPr>
        <p:spPr>
          <a:xfrm>
            <a:off x="1103312" y="1204778"/>
            <a:ext cx="8946541" cy="4195481"/>
          </a:xfrm>
        </p:spPr>
        <p:txBody>
          <a:bodyPr>
            <a:normAutofit/>
          </a:bodyPr>
          <a:lstStyle/>
          <a:p>
            <a:pPr marL="114300" indent="0" algn="just">
              <a:lnSpc>
                <a:spcPct val="106000"/>
              </a:lnSpc>
              <a:buNone/>
            </a:pPr>
            <a:r>
              <a:rPr lang="en-IN" dirty="0">
                <a:effectLst/>
                <a:latin typeface="Calibri" panose="020F0502020204030204" pitchFamily="34" charset="0"/>
                <a:ea typeface="Calibri" panose="020F0502020204030204" pitchFamily="34" charset="0"/>
                <a:cs typeface="Times New Roman" panose="02020603050405020304" pitchFamily="18" charset="0"/>
              </a:rPr>
              <a:t>Certain label columns had text data other than 0 and 1 hence those data were replaced with </a:t>
            </a:r>
            <a:r>
              <a:rPr lang="en-IN" dirty="0" err="1">
                <a:effectLst/>
                <a:latin typeface="Calibri" panose="020F0502020204030204" pitchFamily="34" charset="0"/>
                <a:ea typeface="Calibri" panose="020F0502020204030204" pitchFamily="34" charset="0"/>
                <a:cs typeface="Times New Roman" panose="02020603050405020304" pitchFamily="18" charset="0"/>
              </a:rPr>
              <a:t>NaN</a:t>
            </a:r>
            <a:r>
              <a:rPr lang="en-IN" dirty="0">
                <a:effectLst/>
                <a:latin typeface="Calibri" panose="020F0502020204030204" pitchFamily="34" charset="0"/>
                <a:ea typeface="Calibri" panose="020F0502020204030204" pitchFamily="34" charset="0"/>
                <a:cs typeface="Times New Roman" panose="02020603050405020304" pitchFamily="18" charset="0"/>
              </a:rPr>
              <a:t> values. And some values i.e., 0 and 1 were in string format i.e., ‘0’ and ‘1’ hence those data were replaced with 0 and 1 values.</a:t>
            </a:r>
          </a:p>
          <a:p>
            <a:pPr marL="114300" indent="0" algn="just">
              <a:lnSpc>
                <a:spcPct val="106000"/>
              </a:lnSpc>
              <a:buNone/>
            </a:pPr>
            <a:r>
              <a:rPr lang="en-IN" dirty="0">
                <a:effectLst/>
                <a:latin typeface="Calibri" panose="020F0502020204030204" pitchFamily="34" charset="0"/>
                <a:ea typeface="Calibri" panose="020F0502020204030204" pitchFamily="34" charset="0"/>
                <a:cs typeface="Calibri" panose="020F0502020204030204" pitchFamily="34" charset="0"/>
              </a:rPr>
              <a:t>The dataset has missing values in it</a:t>
            </a:r>
            <a:r>
              <a:rPr lang="en-IN" dirty="0">
                <a:effectLst/>
                <a:latin typeface="Calibri" panose="020F0502020204030204" pitchFamily="34" charset="0"/>
                <a:ea typeface="Calibri" panose="020F0502020204030204" pitchFamily="34" charset="0"/>
                <a:cs typeface="Times New Roman" panose="02020603050405020304" pitchFamily="18" charset="0"/>
              </a:rPr>
              <a:t>. Since those </a:t>
            </a:r>
            <a:r>
              <a:rPr lang="en-IN" dirty="0" err="1">
                <a:effectLst/>
                <a:latin typeface="Calibri" panose="020F0502020204030204" pitchFamily="34" charset="0"/>
                <a:ea typeface="Calibri" panose="020F0502020204030204" pitchFamily="34" charset="0"/>
                <a:cs typeface="Times New Roman" panose="02020603050405020304" pitchFamily="18" charset="0"/>
              </a:rPr>
              <a:t>NaN</a:t>
            </a:r>
            <a:r>
              <a:rPr lang="en-IN" dirty="0">
                <a:effectLst/>
                <a:latin typeface="Calibri" panose="020F0502020204030204" pitchFamily="34" charset="0"/>
                <a:ea typeface="Calibri" panose="020F0502020204030204" pitchFamily="34" charset="0"/>
                <a:cs typeface="Times New Roman" panose="02020603050405020304" pitchFamily="18" charset="0"/>
              </a:rPr>
              <a:t> values were not in huge numbers, those values were dropped from the dataset.</a:t>
            </a:r>
          </a:p>
          <a:p>
            <a:pPr marL="114300" indent="0" algn="just">
              <a:lnSpc>
                <a:spcPct val="106000"/>
              </a:lnSpc>
              <a:spcAft>
                <a:spcPts val="800"/>
              </a:spcAft>
              <a:buNone/>
            </a:pPr>
            <a:r>
              <a:rPr lang="en-IN" dirty="0">
                <a:effectLst/>
                <a:latin typeface="Calibri" panose="020F0502020204030204" pitchFamily="34" charset="0"/>
                <a:ea typeface="Calibri" panose="020F0502020204030204" pitchFamily="34" charset="0"/>
                <a:cs typeface="Times New Roman" panose="02020603050405020304" pitchFamily="18" charset="0"/>
              </a:rPr>
              <a:t>Then ‘emojis’ present in the comments were eliminated, all the comments were converted to lower case, replaced 'numbers' present in the comments with 'space', removed all the punctuations present in the comments, replaced 'wide-space' between terms/words with a ‘single space’, removed underscores, removed leading and trailing ‘wide-</a:t>
            </a:r>
            <a:r>
              <a:rPr lang="en-IN" dirty="0" err="1">
                <a:effectLst/>
                <a:latin typeface="Calibri" panose="020F0502020204030204" pitchFamily="34" charset="0"/>
                <a:ea typeface="Calibri" panose="020F0502020204030204" pitchFamily="34" charset="0"/>
                <a:cs typeface="Times New Roman" panose="02020603050405020304" pitchFamily="18" charset="0"/>
              </a:rPr>
              <a:t>space’.Then</a:t>
            </a:r>
            <a:r>
              <a:rPr lang="en-IN" dirty="0">
                <a:effectLst/>
                <a:latin typeface="Calibri" panose="020F0502020204030204" pitchFamily="34" charset="0"/>
                <a:ea typeface="Calibri" panose="020F0502020204030204" pitchFamily="34" charset="0"/>
                <a:cs typeface="Times New Roman" panose="02020603050405020304" pitchFamily="18" charset="0"/>
              </a:rPr>
              <a:t> converted label columns into ‘int’ </a:t>
            </a:r>
            <a:r>
              <a:rPr lang="en-IN" dirty="0" err="1">
                <a:effectLst/>
                <a:latin typeface="Calibri" panose="020F0502020204030204" pitchFamily="34" charset="0"/>
                <a:ea typeface="Calibri" panose="020F0502020204030204" pitchFamily="34" charset="0"/>
                <a:cs typeface="Times New Roman" panose="02020603050405020304" pitchFamily="18" charset="0"/>
              </a:rPr>
              <a:t>Dtype</a:t>
            </a:r>
            <a:r>
              <a:rPr lang="en-IN"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424871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ECD452-C9EA-4481-BDD7-9077B63059A9}"/>
              </a:ext>
            </a:extLst>
          </p:cNvPr>
          <p:cNvSpPr>
            <a:spLocks noGrp="1"/>
          </p:cNvSpPr>
          <p:nvPr>
            <p:ph idx="1"/>
          </p:nvPr>
        </p:nvSpPr>
        <p:spPr/>
        <p:txBody>
          <a:bodyPr>
            <a:normAutofit/>
          </a:bodyPr>
          <a:lstStyle/>
          <a:p>
            <a:pPr marL="114300" indent="0" algn="just">
              <a:lnSpc>
                <a:spcPct val="106000"/>
              </a:lnSpc>
              <a:buNone/>
            </a:pPr>
            <a:r>
              <a:rPr lang="en-IN" dirty="0">
                <a:effectLst/>
                <a:latin typeface="Calibri" panose="020F0502020204030204" pitchFamily="34" charset="0"/>
                <a:ea typeface="Calibri" panose="020F0502020204030204" pitchFamily="34" charset="0"/>
                <a:cs typeface="Times New Roman" panose="02020603050405020304" pitchFamily="18" charset="0"/>
              </a:rPr>
              <a:t>After that removed 'stop words' and then stemmed words using Porter Stemmer.</a:t>
            </a:r>
          </a:p>
          <a:p>
            <a:pPr marL="114300" indent="0" algn="just">
              <a:lnSpc>
                <a:spcPct val="106000"/>
              </a:lnSpc>
              <a:buNone/>
            </a:pPr>
            <a:r>
              <a:rPr lang="en-IN" dirty="0">
                <a:effectLst/>
                <a:latin typeface="Calibri" panose="020F0502020204030204" pitchFamily="34" charset="0"/>
                <a:ea typeface="Calibri" panose="020F0502020204030204" pitchFamily="34" charset="0"/>
                <a:cs typeface="Times New Roman" panose="02020603050405020304" pitchFamily="18" charset="0"/>
              </a:rPr>
              <a:t>After that the text (the comments) were converted into features using </a:t>
            </a:r>
            <a:r>
              <a:rPr lang="en-IN" dirty="0" err="1">
                <a:effectLst/>
                <a:latin typeface="Calibri" panose="020F0502020204030204" pitchFamily="34" charset="0"/>
                <a:ea typeface="Calibri" panose="020F0502020204030204" pitchFamily="34" charset="0"/>
                <a:cs typeface="Times New Roman" panose="02020603050405020304" pitchFamily="18" charset="0"/>
              </a:rPr>
              <a:t>Tf-idf</a:t>
            </a:r>
            <a:r>
              <a:rPr lang="en-IN" dirty="0">
                <a:effectLst/>
                <a:latin typeface="Calibri" panose="020F0502020204030204" pitchFamily="34" charset="0"/>
                <a:ea typeface="Calibri" panose="020F0502020204030204" pitchFamily="34" charset="0"/>
                <a:cs typeface="Times New Roman" panose="02020603050405020304" pitchFamily="18" charset="0"/>
              </a:rPr>
              <a:t> Vectorizer Model.</a:t>
            </a:r>
          </a:p>
          <a:p>
            <a:pPr marL="114300" indent="0" algn="just">
              <a:lnSpc>
                <a:spcPct val="107000"/>
              </a:lnSpc>
              <a:spcAft>
                <a:spcPts val="800"/>
              </a:spcAft>
              <a:buNone/>
            </a:pPr>
            <a:r>
              <a:rPr lang="en-IN" dirty="0">
                <a:effectLst/>
                <a:latin typeface="Calibri" panose="020F0502020204030204" pitchFamily="34" charset="0"/>
                <a:ea typeface="Calibri" panose="020F0502020204030204" pitchFamily="34" charset="0"/>
                <a:cs typeface="Times New Roman" panose="02020603050405020304" pitchFamily="18" charset="0"/>
              </a:rPr>
              <a:t>Same methods are used to clean the test dataset. After that ‘set functions’ has been used to retain only those features which have been used to train the model i.e., dropped features which are not used to train and test the models from test dataset and added features which were used in training and testing the models.</a:t>
            </a:r>
          </a:p>
        </p:txBody>
      </p:sp>
    </p:spTree>
    <p:extLst>
      <p:ext uri="{BB962C8B-B14F-4D97-AF65-F5344CB8AC3E}">
        <p14:creationId xmlns:p14="http://schemas.microsoft.com/office/powerpoint/2010/main" val="3478221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8E33-1032-421D-8E2A-9A4D5FEB736D}"/>
              </a:ext>
            </a:extLst>
          </p:cNvPr>
          <p:cNvSpPr>
            <a:spLocks noGrp="1"/>
          </p:cNvSpPr>
          <p:nvPr>
            <p:ph type="title"/>
          </p:nvPr>
        </p:nvSpPr>
        <p:spPr>
          <a:xfrm>
            <a:off x="1393639" y="2692337"/>
            <a:ext cx="9404723" cy="1400530"/>
          </a:xfrm>
        </p:spPr>
        <p:txBody>
          <a:bodyPr/>
          <a:lstStyle/>
          <a:p>
            <a:pPr algn="ctr"/>
            <a:r>
              <a:rPr lang="en-IN" dirty="0"/>
              <a:t>Model Training And Testing</a:t>
            </a:r>
          </a:p>
        </p:txBody>
      </p:sp>
    </p:spTree>
    <p:extLst>
      <p:ext uri="{BB962C8B-B14F-4D97-AF65-F5344CB8AC3E}">
        <p14:creationId xmlns:p14="http://schemas.microsoft.com/office/powerpoint/2010/main" val="3623558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1410-D4F7-4771-8C03-B9E5C8D0C0D3}"/>
              </a:ext>
            </a:extLst>
          </p:cNvPr>
          <p:cNvSpPr>
            <a:spLocks noGrp="1"/>
          </p:cNvSpPr>
          <p:nvPr>
            <p:ph type="title"/>
          </p:nvPr>
        </p:nvSpPr>
        <p:spPr/>
        <p:txBody>
          <a:bodyPr/>
          <a:lstStyle/>
          <a:p>
            <a:r>
              <a:rPr lang="en-IN" dirty="0"/>
              <a:t>Selected Algorithms</a:t>
            </a:r>
          </a:p>
        </p:txBody>
      </p:sp>
      <p:sp>
        <p:nvSpPr>
          <p:cNvPr id="3" name="Content Placeholder 2">
            <a:extLst>
              <a:ext uri="{FF2B5EF4-FFF2-40B4-BE49-F238E27FC236}">
                <a16:creationId xmlns:a16="http://schemas.microsoft.com/office/drawing/2014/main" id="{AB6ED1C9-AB1F-4D2A-84D2-2622FCBE45C2}"/>
              </a:ext>
            </a:extLst>
          </p:cNvPr>
          <p:cNvSpPr>
            <a:spLocks noGrp="1"/>
          </p:cNvSpPr>
          <p:nvPr>
            <p:ph idx="1"/>
          </p:nvPr>
        </p:nvSpPr>
        <p:spPr/>
        <p:txBody>
          <a:bodyPr>
            <a:normAutofit/>
          </a:bodyPr>
          <a:lstStyle/>
          <a:p>
            <a:r>
              <a:rPr lang="en-IN" sz="2800" dirty="0"/>
              <a:t>Logistic Regression</a:t>
            </a:r>
          </a:p>
          <a:p>
            <a:r>
              <a:rPr lang="en-IN" sz="2800" dirty="0"/>
              <a:t>SGD Classifier</a:t>
            </a:r>
          </a:p>
          <a:p>
            <a:r>
              <a:rPr lang="en-IN" sz="2800" dirty="0"/>
              <a:t>K </a:t>
            </a:r>
            <a:r>
              <a:rPr lang="en-IN" sz="2800" dirty="0" err="1"/>
              <a:t>Neighbors</a:t>
            </a:r>
            <a:r>
              <a:rPr lang="en-IN" sz="2800" dirty="0"/>
              <a:t> Classifier</a:t>
            </a:r>
          </a:p>
          <a:p>
            <a:r>
              <a:rPr lang="en-IN" sz="2800" dirty="0"/>
              <a:t>Decision Tree Classifier</a:t>
            </a:r>
          </a:p>
          <a:p>
            <a:r>
              <a:rPr lang="en-IN" sz="2800" dirty="0"/>
              <a:t>Random Forest Classifier</a:t>
            </a:r>
          </a:p>
          <a:p>
            <a:endParaRPr lang="en-IN" sz="2800" dirty="0"/>
          </a:p>
          <a:p>
            <a:endParaRPr lang="en-IN" sz="2800" dirty="0"/>
          </a:p>
          <a:p>
            <a:pPr marL="0" indent="0">
              <a:buNone/>
            </a:pPr>
            <a:endParaRPr lang="en-IN" sz="2800" dirty="0"/>
          </a:p>
        </p:txBody>
      </p:sp>
    </p:spTree>
    <p:extLst>
      <p:ext uri="{BB962C8B-B14F-4D97-AF65-F5344CB8AC3E}">
        <p14:creationId xmlns:p14="http://schemas.microsoft.com/office/powerpoint/2010/main" val="2484790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25D61-1CE7-4E1F-802E-3FF969536C4A}"/>
              </a:ext>
            </a:extLst>
          </p:cNvPr>
          <p:cNvSpPr>
            <a:spLocks noGrp="1"/>
          </p:cNvSpPr>
          <p:nvPr>
            <p:ph type="title"/>
          </p:nvPr>
        </p:nvSpPr>
        <p:spPr/>
        <p:txBody>
          <a:bodyPr/>
          <a:lstStyle/>
          <a:p>
            <a:r>
              <a:rPr lang="en-IN" dirty="0"/>
              <a:t>Importing Algorithms</a:t>
            </a:r>
          </a:p>
        </p:txBody>
      </p:sp>
      <p:pic>
        <p:nvPicPr>
          <p:cNvPr id="6" name="Content Placeholder 5">
            <a:extLst>
              <a:ext uri="{FF2B5EF4-FFF2-40B4-BE49-F238E27FC236}">
                <a16:creationId xmlns:a16="http://schemas.microsoft.com/office/drawing/2014/main" id="{327999F0-F06E-4AF4-835D-3E3DC0E1FC52}"/>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7118" t="53497" r="44493" b="29952"/>
          <a:stretch/>
        </p:blipFill>
        <p:spPr bwMode="auto">
          <a:xfrm>
            <a:off x="2584174" y="2120349"/>
            <a:ext cx="6665843" cy="34323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003487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EB48C-8C90-4D6E-A665-BCF1796E3199}"/>
              </a:ext>
            </a:extLst>
          </p:cNvPr>
          <p:cNvSpPr>
            <a:spLocks noGrp="1"/>
          </p:cNvSpPr>
          <p:nvPr>
            <p:ph idx="1"/>
          </p:nvPr>
        </p:nvSpPr>
        <p:spPr>
          <a:xfrm>
            <a:off x="1103312" y="1151769"/>
            <a:ext cx="8946541" cy="4195481"/>
          </a:xfrm>
        </p:spPr>
        <p:txBody>
          <a:bodyPr>
            <a:normAutofit/>
          </a:bodyPr>
          <a:lstStyle/>
          <a:p>
            <a:pPr marL="114300" indent="0" algn="just">
              <a:lnSpc>
                <a:spcPct val="107000"/>
              </a:lnSpc>
              <a:buNone/>
            </a:pPr>
            <a:r>
              <a:rPr lang="en-IN" sz="2800" spc="-5" dirty="0">
                <a:effectLst/>
                <a:latin typeface="Calibri" panose="020F0502020204030204" pitchFamily="34" charset="0"/>
                <a:ea typeface="Calibri" panose="020F0502020204030204" pitchFamily="34" charset="0"/>
                <a:cs typeface="Calibri" panose="020F0502020204030204" pitchFamily="34" charset="0"/>
              </a:rPr>
              <a:t>Before using machine learning algorithms/models we should always split our data into a training set and testing set.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a:lnSpc>
                <a:spcPct val="107000"/>
              </a:lnSpc>
              <a:spcAft>
                <a:spcPts val="800"/>
              </a:spcAft>
              <a:buNone/>
            </a:pPr>
            <a:r>
              <a:rPr lang="en-IN" sz="2800" spc="-5" dirty="0">
                <a:effectLst/>
                <a:latin typeface="Calibri" panose="020F0502020204030204" pitchFamily="34" charset="0"/>
                <a:ea typeface="Calibri" panose="020F0502020204030204" pitchFamily="34" charset="0"/>
                <a:cs typeface="Calibri" panose="020F0502020204030204" pitchFamily="34" charset="0"/>
              </a:rPr>
              <a:t>Let’s split our data into train set and test set using ‘</a:t>
            </a:r>
            <a:r>
              <a:rPr lang="en-IN" sz="2800" spc="-5" dirty="0" err="1">
                <a:effectLst/>
                <a:latin typeface="Calibri" panose="020F0502020204030204" pitchFamily="34" charset="0"/>
                <a:ea typeface="Calibri" panose="020F0502020204030204" pitchFamily="34" charset="0"/>
                <a:cs typeface="Calibri" panose="020F0502020204030204" pitchFamily="34" charset="0"/>
              </a:rPr>
              <a:t>train_test_split</a:t>
            </a:r>
            <a:r>
              <a:rPr lang="en-IN" sz="2800" spc="-5" dirty="0">
                <a:effectLst/>
                <a:latin typeface="Calibri" panose="020F0502020204030204" pitchFamily="34" charset="0"/>
                <a:ea typeface="Calibri" panose="020F0502020204030204" pitchFamily="34" charset="0"/>
                <a:cs typeface="Calibri" panose="020F0502020204030204" pitchFamily="34" charset="0"/>
              </a:rPr>
              <a:t>’ function. We can import </a:t>
            </a:r>
            <a:r>
              <a:rPr lang="en-IN" sz="2800" spc="-5" dirty="0" err="1">
                <a:effectLst/>
                <a:latin typeface="Calibri" panose="020F0502020204030204" pitchFamily="34" charset="0"/>
                <a:ea typeface="Calibri" panose="020F0502020204030204" pitchFamily="34" charset="0"/>
                <a:cs typeface="Calibri" panose="020F0502020204030204" pitchFamily="34" charset="0"/>
              </a:rPr>
              <a:t>train_test_split</a:t>
            </a:r>
            <a:r>
              <a:rPr lang="en-IN" sz="2800" spc="-5" dirty="0">
                <a:effectLst/>
                <a:latin typeface="Calibri" panose="020F0502020204030204" pitchFamily="34" charset="0"/>
                <a:ea typeface="Calibri" panose="020F0502020204030204" pitchFamily="34" charset="0"/>
                <a:cs typeface="Calibri" panose="020F0502020204030204" pitchFamily="34" charset="0"/>
              </a:rPr>
              <a:t> function from </a:t>
            </a:r>
            <a:r>
              <a:rPr lang="en-IN" sz="2800" spc="-5" dirty="0" err="1">
                <a:effectLst/>
                <a:latin typeface="Calibri" panose="020F0502020204030204" pitchFamily="34" charset="0"/>
                <a:ea typeface="Calibri" panose="020F0502020204030204" pitchFamily="34" charset="0"/>
                <a:cs typeface="Calibri" panose="020F0502020204030204" pitchFamily="34" charset="0"/>
              </a:rPr>
              <a:t>sklearn.model_selection</a:t>
            </a:r>
            <a:r>
              <a:rPr lang="en-IN" sz="2800" spc="-5" dirty="0">
                <a:effectLst/>
                <a:latin typeface="Calibri" panose="020F0502020204030204" pitchFamily="34" charset="0"/>
                <a:ea typeface="Calibri" panose="020F0502020204030204" pitchFamily="34" charset="0"/>
                <a:cs typeface="Calibri" panose="020F0502020204030204" pitchFamily="34" charset="0"/>
              </a:rPr>
              <a:t>. Let the test size be 25% and remaining 75% be train set.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800" dirty="0"/>
          </a:p>
        </p:txBody>
      </p:sp>
    </p:spTree>
    <p:extLst>
      <p:ext uri="{BB962C8B-B14F-4D97-AF65-F5344CB8AC3E}">
        <p14:creationId xmlns:p14="http://schemas.microsoft.com/office/powerpoint/2010/main" val="2511829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0F48-05F0-467F-BCB0-6928432679FA}"/>
              </a:ext>
            </a:extLst>
          </p:cNvPr>
          <p:cNvSpPr>
            <a:spLocks noGrp="1"/>
          </p:cNvSpPr>
          <p:nvPr>
            <p:ph type="title"/>
          </p:nvPr>
        </p:nvSpPr>
        <p:spPr>
          <a:xfrm>
            <a:off x="1154956" y="520134"/>
            <a:ext cx="8825657" cy="566738"/>
          </a:xfrm>
        </p:spPr>
        <p:txBody>
          <a:bodyPr>
            <a:normAutofit/>
          </a:bodyPr>
          <a:lstStyle/>
          <a:p>
            <a:r>
              <a:rPr lang="en-IN" sz="2800" dirty="0"/>
              <a:t>Finding The Best Model</a:t>
            </a:r>
          </a:p>
        </p:txBody>
      </p:sp>
      <p:sp>
        <p:nvSpPr>
          <p:cNvPr id="4" name="Text Placeholder 3">
            <a:extLst>
              <a:ext uri="{FF2B5EF4-FFF2-40B4-BE49-F238E27FC236}">
                <a16:creationId xmlns:a16="http://schemas.microsoft.com/office/drawing/2014/main" id="{88F2D385-FC51-444C-8293-7983484E519B}"/>
              </a:ext>
            </a:extLst>
          </p:cNvPr>
          <p:cNvSpPr>
            <a:spLocks noGrp="1"/>
          </p:cNvSpPr>
          <p:nvPr>
            <p:ph type="body" sz="half" idx="2"/>
          </p:nvPr>
        </p:nvSpPr>
        <p:spPr>
          <a:xfrm>
            <a:off x="1154956" y="1524192"/>
            <a:ext cx="8825656" cy="493712"/>
          </a:xfrm>
        </p:spPr>
        <p:txBody>
          <a:bodyPr>
            <a:normAutofit/>
          </a:bodyPr>
          <a:lstStyle/>
          <a:p>
            <a:pPr marL="171450" indent="-171450">
              <a:buFont typeface="Wingdings" panose="05000000000000000000" pitchFamily="2" charset="2"/>
              <a:buChar char="Ø"/>
            </a:pPr>
            <a:r>
              <a:rPr lang="en-IN" sz="2400" dirty="0"/>
              <a:t>Code For Finding The Best Model</a:t>
            </a:r>
          </a:p>
          <a:p>
            <a:endParaRPr lang="en-IN" sz="2400" dirty="0"/>
          </a:p>
        </p:txBody>
      </p:sp>
      <p:pic>
        <p:nvPicPr>
          <p:cNvPr id="7" name="Picture Placeholder 6">
            <a:extLst>
              <a:ext uri="{FF2B5EF4-FFF2-40B4-BE49-F238E27FC236}">
                <a16:creationId xmlns:a16="http://schemas.microsoft.com/office/drawing/2014/main" id="{F9C5E8E7-4BC6-4257-BCA4-FC6C80E795E4}"/>
              </a:ext>
            </a:extLst>
          </p:cNvPr>
          <p:cNvPicPr>
            <a:picLocks noGrp="1"/>
          </p:cNvPicPr>
          <p:nvPr>
            <p:ph type="pic" idx="1"/>
          </p:nvPr>
        </p:nvPicPr>
        <p:blipFill rotWithShape="1">
          <a:blip r:embed="rId2">
            <a:extLst>
              <a:ext uri="{28A0092B-C50C-407E-A947-70E740481C1C}">
                <a14:useLocalDpi xmlns:a14="http://schemas.microsoft.com/office/drawing/2010/main" val="0"/>
              </a:ext>
            </a:extLst>
          </a:blip>
          <a:srcRect l="17695" t="35944" r="29900" b="34680"/>
          <a:stretch/>
        </p:blipFill>
        <p:spPr bwMode="auto">
          <a:xfrm>
            <a:off x="2425148" y="2362459"/>
            <a:ext cx="6387548" cy="36937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49536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0F48-05F0-467F-BCB0-6928432679FA}"/>
              </a:ext>
            </a:extLst>
          </p:cNvPr>
          <p:cNvSpPr>
            <a:spLocks noGrp="1"/>
          </p:cNvSpPr>
          <p:nvPr>
            <p:ph type="title"/>
          </p:nvPr>
        </p:nvSpPr>
        <p:spPr>
          <a:xfrm>
            <a:off x="1154956" y="520134"/>
            <a:ext cx="8825657" cy="566738"/>
          </a:xfrm>
        </p:spPr>
        <p:txBody>
          <a:bodyPr>
            <a:noAutofit/>
          </a:bodyPr>
          <a:lstStyle/>
          <a:p>
            <a:r>
              <a:rPr lang="en-IN" sz="3400" dirty="0"/>
              <a:t>Algorithms Result</a:t>
            </a:r>
          </a:p>
        </p:txBody>
      </p:sp>
      <p:sp>
        <p:nvSpPr>
          <p:cNvPr id="4" name="Text Placeholder 3">
            <a:extLst>
              <a:ext uri="{FF2B5EF4-FFF2-40B4-BE49-F238E27FC236}">
                <a16:creationId xmlns:a16="http://schemas.microsoft.com/office/drawing/2014/main" id="{88F2D385-FC51-444C-8293-7983484E519B}"/>
              </a:ext>
            </a:extLst>
          </p:cNvPr>
          <p:cNvSpPr>
            <a:spLocks noGrp="1"/>
          </p:cNvSpPr>
          <p:nvPr>
            <p:ph type="body" sz="half" idx="2"/>
          </p:nvPr>
        </p:nvSpPr>
        <p:spPr>
          <a:xfrm>
            <a:off x="1154956" y="1524192"/>
            <a:ext cx="8825656" cy="493712"/>
          </a:xfrm>
        </p:spPr>
        <p:txBody>
          <a:bodyPr>
            <a:noAutofit/>
          </a:bodyPr>
          <a:lstStyle/>
          <a:p>
            <a:pPr marL="171450" indent="-171450">
              <a:buFont typeface="Wingdings" panose="05000000000000000000" pitchFamily="2" charset="2"/>
              <a:buChar char="Ø"/>
            </a:pPr>
            <a:r>
              <a:rPr lang="en-IN" sz="3000" dirty="0"/>
              <a:t> Logistic Regression</a:t>
            </a:r>
          </a:p>
          <a:p>
            <a:endParaRPr lang="en-IN" sz="3000" dirty="0"/>
          </a:p>
        </p:txBody>
      </p:sp>
      <p:pic>
        <p:nvPicPr>
          <p:cNvPr id="7" name="Picture Placeholder 6">
            <a:extLst>
              <a:ext uri="{FF2B5EF4-FFF2-40B4-BE49-F238E27FC236}">
                <a16:creationId xmlns:a16="http://schemas.microsoft.com/office/drawing/2014/main" id="{8F287C53-F4BF-46F6-954B-B22238D1811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945" t="35549" r="26447" b="21989"/>
          <a:stretch/>
        </p:blipFill>
        <p:spPr>
          <a:xfrm>
            <a:off x="2266775" y="2733519"/>
            <a:ext cx="7658450" cy="3229959"/>
          </a:xfrm>
        </p:spPr>
      </p:pic>
    </p:spTree>
    <p:extLst>
      <p:ext uri="{BB962C8B-B14F-4D97-AF65-F5344CB8AC3E}">
        <p14:creationId xmlns:p14="http://schemas.microsoft.com/office/powerpoint/2010/main" val="4156798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18007-EF18-4973-B064-D4BB7EDEAB12}"/>
              </a:ext>
            </a:extLst>
          </p:cNvPr>
          <p:cNvSpPr>
            <a:spLocks noGrp="1"/>
          </p:cNvSpPr>
          <p:nvPr>
            <p:ph type="title"/>
          </p:nvPr>
        </p:nvSpPr>
        <p:spPr/>
        <p:txBody>
          <a:bodyPr/>
          <a:lstStyle/>
          <a:p>
            <a:pPr marL="571500" indent="-571500">
              <a:buFont typeface="Wingdings" panose="05000000000000000000" pitchFamily="2" charset="2"/>
              <a:buChar char="Ø"/>
            </a:pPr>
            <a:r>
              <a:rPr lang="en-IN" sz="4000" dirty="0"/>
              <a:t>SGD Classifier</a:t>
            </a:r>
          </a:p>
        </p:txBody>
      </p:sp>
      <p:pic>
        <p:nvPicPr>
          <p:cNvPr id="7" name="Content Placeholder 6">
            <a:extLst>
              <a:ext uri="{FF2B5EF4-FFF2-40B4-BE49-F238E27FC236}">
                <a16:creationId xmlns:a16="http://schemas.microsoft.com/office/drawing/2014/main" id="{8264519F-0CC6-4F72-AF78-D90F6BAFD25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823" t="39515" r="25464" b="13424"/>
          <a:stretch/>
        </p:blipFill>
        <p:spPr>
          <a:xfrm>
            <a:off x="2323801" y="2107096"/>
            <a:ext cx="7544397" cy="3458818"/>
          </a:xfrm>
        </p:spPr>
      </p:pic>
    </p:spTree>
    <p:extLst>
      <p:ext uri="{BB962C8B-B14F-4D97-AF65-F5344CB8AC3E}">
        <p14:creationId xmlns:p14="http://schemas.microsoft.com/office/powerpoint/2010/main" val="3362538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5E37-BFC1-4493-92C1-3FDD2EC81A42}"/>
              </a:ext>
            </a:extLst>
          </p:cNvPr>
          <p:cNvSpPr>
            <a:spLocks noGrp="1"/>
          </p:cNvSpPr>
          <p:nvPr>
            <p:ph type="title"/>
          </p:nvPr>
        </p:nvSpPr>
        <p:spPr/>
        <p:txBody>
          <a:bodyPr/>
          <a:lstStyle/>
          <a:p>
            <a:pPr marL="571500" indent="-571500">
              <a:buFont typeface="Wingdings" panose="05000000000000000000" pitchFamily="2" charset="2"/>
              <a:buChar char="Ø"/>
            </a:pPr>
            <a:r>
              <a:rPr lang="en-IN" sz="4000" dirty="0"/>
              <a:t>K </a:t>
            </a:r>
            <a:r>
              <a:rPr lang="en-IN" sz="4000" dirty="0" err="1"/>
              <a:t>Neighbors</a:t>
            </a:r>
            <a:r>
              <a:rPr lang="en-IN" sz="4000" dirty="0"/>
              <a:t> Classifier</a:t>
            </a:r>
          </a:p>
        </p:txBody>
      </p:sp>
      <p:pic>
        <p:nvPicPr>
          <p:cNvPr id="7" name="Content Placeholder 6">
            <a:extLst>
              <a:ext uri="{FF2B5EF4-FFF2-40B4-BE49-F238E27FC236}">
                <a16:creationId xmlns:a16="http://schemas.microsoft.com/office/drawing/2014/main" id="{506345A6-ECD8-4086-B831-7F22946C047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179" t="37936" r="28305" b="24162"/>
          <a:stretch/>
        </p:blipFill>
        <p:spPr>
          <a:xfrm>
            <a:off x="2078440" y="2186610"/>
            <a:ext cx="8035120" cy="3140764"/>
          </a:xfrm>
        </p:spPr>
      </p:pic>
    </p:spTree>
    <p:extLst>
      <p:ext uri="{BB962C8B-B14F-4D97-AF65-F5344CB8AC3E}">
        <p14:creationId xmlns:p14="http://schemas.microsoft.com/office/powerpoint/2010/main" val="944025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98A7-6BCF-4C33-A612-190995E9D6A7}"/>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5F5CCB4C-DB43-4F53-B3CB-821498972808}"/>
              </a:ext>
            </a:extLst>
          </p:cNvPr>
          <p:cNvSpPr>
            <a:spLocks noGrp="1"/>
          </p:cNvSpPr>
          <p:nvPr>
            <p:ph idx="1"/>
          </p:nvPr>
        </p:nvSpPr>
        <p:spPr/>
        <p:txBody>
          <a:bodyPr>
            <a:noAutofit/>
          </a:bodyPr>
          <a:lstStyle/>
          <a:p>
            <a:pPr marL="114300" indent="0" algn="just">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pPr marL="114300" indent="0" algn="just">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Online hate, described as abusive language, aggression, cyberbullying, hatefulness and many others has been identified as a major threat on online social media platforms. Social media platforms are the most prominent grounds for such toxic behaviour.</a:t>
            </a:r>
          </a:p>
          <a:p>
            <a:pPr marL="114300" indent="0" algn="just">
              <a:lnSpc>
                <a:spcPct val="107000"/>
              </a:lnSpc>
              <a:spcAft>
                <a:spcPts val="800"/>
              </a:spcAft>
              <a:buNone/>
            </a:pPr>
            <a:r>
              <a:rPr lang="en-IN" sz="1800" dirty="0">
                <a:effectLst/>
                <a:latin typeface="Calibri" panose="020F0502020204030204" pitchFamily="34" charset="0"/>
                <a:ea typeface="Calibri" panose="020F0502020204030204" pitchFamily="34" charset="0"/>
                <a:cs typeface="Times New Roman" panose="02020603050405020304" pitchFamily="18" charset="0"/>
              </a:rPr>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solidFill>
                <a:schemeClr val="tx1"/>
              </a:solidFill>
            </a:endParaRPr>
          </a:p>
        </p:txBody>
      </p:sp>
    </p:spTree>
    <p:extLst>
      <p:ext uri="{BB962C8B-B14F-4D97-AF65-F5344CB8AC3E}">
        <p14:creationId xmlns:p14="http://schemas.microsoft.com/office/powerpoint/2010/main" val="262530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C7FC-D79F-4634-ADA4-63B24C470A6F}"/>
              </a:ext>
            </a:extLst>
          </p:cNvPr>
          <p:cNvSpPr>
            <a:spLocks noGrp="1"/>
          </p:cNvSpPr>
          <p:nvPr>
            <p:ph type="title"/>
          </p:nvPr>
        </p:nvSpPr>
        <p:spPr/>
        <p:txBody>
          <a:bodyPr/>
          <a:lstStyle/>
          <a:p>
            <a:pPr marL="571500" indent="-571500">
              <a:buFont typeface="Wingdings" panose="05000000000000000000" pitchFamily="2" charset="2"/>
              <a:buChar char="Ø"/>
            </a:pPr>
            <a:r>
              <a:rPr lang="en-IN" sz="4000" dirty="0"/>
              <a:t>Decision Tree Classifier</a:t>
            </a:r>
          </a:p>
        </p:txBody>
      </p:sp>
      <p:pic>
        <p:nvPicPr>
          <p:cNvPr id="7" name="Content Placeholder 6">
            <a:extLst>
              <a:ext uri="{FF2B5EF4-FFF2-40B4-BE49-F238E27FC236}">
                <a16:creationId xmlns:a16="http://schemas.microsoft.com/office/drawing/2014/main" id="{2A833553-5E49-46E3-9290-B090404F85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69" t="38884" r="25464" b="15318"/>
          <a:stretch/>
        </p:blipFill>
        <p:spPr>
          <a:xfrm>
            <a:off x="2629231" y="2394442"/>
            <a:ext cx="6933538" cy="3074505"/>
          </a:xfrm>
        </p:spPr>
      </p:pic>
    </p:spTree>
    <p:extLst>
      <p:ext uri="{BB962C8B-B14F-4D97-AF65-F5344CB8AC3E}">
        <p14:creationId xmlns:p14="http://schemas.microsoft.com/office/powerpoint/2010/main" val="473298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1C0E-2808-417B-B2B9-BA7D52D6E2FB}"/>
              </a:ext>
            </a:extLst>
          </p:cNvPr>
          <p:cNvSpPr>
            <a:spLocks noGrp="1"/>
          </p:cNvSpPr>
          <p:nvPr>
            <p:ph type="title"/>
          </p:nvPr>
        </p:nvSpPr>
        <p:spPr/>
        <p:txBody>
          <a:bodyPr/>
          <a:lstStyle/>
          <a:p>
            <a:pPr marL="571500" indent="-571500">
              <a:buFont typeface="Wingdings" panose="05000000000000000000" pitchFamily="2" charset="2"/>
              <a:buChar char="Ø"/>
            </a:pPr>
            <a:r>
              <a:rPr lang="en-IN" sz="4000" dirty="0"/>
              <a:t>Random Forest Classifier</a:t>
            </a:r>
          </a:p>
        </p:txBody>
      </p:sp>
      <p:pic>
        <p:nvPicPr>
          <p:cNvPr id="7" name="Content Placeholder 6">
            <a:extLst>
              <a:ext uri="{FF2B5EF4-FFF2-40B4-BE49-F238E27FC236}">
                <a16:creationId xmlns:a16="http://schemas.microsoft.com/office/drawing/2014/main" id="{67E9276F-A837-4D9A-9765-68ED1720D74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291" t="37936" r="25996" b="12476"/>
          <a:stretch/>
        </p:blipFill>
        <p:spPr>
          <a:xfrm>
            <a:off x="2557160" y="1996877"/>
            <a:ext cx="7854495" cy="3794323"/>
          </a:xfrm>
        </p:spPr>
      </p:pic>
    </p:spTree>
    <p:extLst>
      <p:ext uri="{BB962C8B-B14F-4D97-AF65-F5344CB8AC3E}">
        <p14:creationId xmlns:p14="http://schemas.microsoft.com/office/powerpoint/2010/main" val="680250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AAAA-E7AF-4C73-A1B7-6E4E23A3AEBD}"/>
              </a:ext>
            </a:extLst>
          </p:cNvPr>
          <p:cNvSpPr>
            <a:spLocks noGrp="1"/>
          </p:cNvSpPr>
          <p:nvPr>
            <p:ph type="title"/>
          </p:nvPr>
        </p:nvSpPr>
        <p:spPr>
          <a:xfrm>
            <a:off x="646111" y="1141832"/>
            <a:ext cx="9404723" cy="1400530"/>
          </a:xfrm>
        </p:spPr>
        <p:txBody>
          <a:bodyPr/>
          <a:lstStyle/>
          <a:p>
            <a:pPr algn="just"/>
            <a:br>
              <a:rPr lang="en-IN" sz="2800" dirty="0">
                <a:solidFill>
                  <a:schemeClr val="tx1"/>
                </a:solidFill>
                <a:latin typeface="+mn-lt"/>
              </a:rPr>
            </a:br>
            <a:br>
              <a:rPr lang="en-IN" sz="2800" dirty="0">
                <a:solidFill>
                  <a:schemeClr val="tx1"/>
                </a:solidFill>
                <a:latin typeface="+mn-lt"/>
              </a:rPr>
            </a:br>
            <a:br>
              <a:rPr lang="en-IN" sz="2800" dirty="0">
                <a:solidFill>
                  <a:schemeClr val="tx1"/>
                </a:solidFill>
                <a:latin typeface="+mn-lt"/>
              </a:rPr>
            </a:br>
            <a:br>
              <a:rPr lang="en-IN" sz="2800" dirty="0">
                <a:solidFill>
                  <a:schemeClr val="tx1"/>
                </a:solidFill>
                <a:latin typeface="+mn-lt"/>
              </a:rPr>
            </a:br>
            <a:r>
              <a:rPr lang="en-IN" sz="2800" dirty="0">
                <a:solidFill>
                  <a:schemeClr val="tx1"/>
                </a:solidFill>
                <a:latin typeface="+mn-lt"/>
              </a:rPr>
              <a:t>From the previous slides, we can conclude that </a:t>
            </a:r>
            <a:r>
              <a:rPr lang="en-IN" sz="2800" spc="-5" dirty="0">
                <a:solidFill>
                  <a:schemeClr val="tx1"/>
                </a:solidFill>
                <a:effectLst/>
                <a:latin typeface="+mn-lt"/>
                <a:ea typeface="Calibri" panose="020F0502020204030204" pitchFamily="34" charset="0"/>
              </a:rPr>
              <a:t>‘Logistic Regression’ model is performing better with an accuracy score of 92% to 94%.</a:t>
            </a:r>
            <a:endParaRPr lang="en-IN" sz="2800" dirty="0"/>
          </a:p>
        </p:txBody>
      </p:sp>
    </p:spTree>
    <p:extLst>
      <p:ext uri="{BB962C8B-B14F-4D97-AF65-F5344CB8AC3E}">
        <p14:creationId xmlns:p14="http://schemas.microsoft.com/office/powerpoint/2010/main" val="591184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1E05-BE01-4AAF-AC34-E3CE7DB592E9}"/>
              </a:ext>
            </a:extLst>
          </p:cNvPr>
          <p:cNvSpPr>
            <a:spLocks noGrp="1"/>
          </p:cNvSpPr>
          <p:nvPr>
            <p:ph type="title"/>
          </p:nvPr>
        </p:nvSpPr>
        <p:spPr/>
        <p:txBody>
          <a:bodyPr/>
          <a:lstStyle/>
          <a:p>
            <a:r>
              <a:rPr lang="en-IN" sz="4400" dirty="0"/>
              <a:t>Hyper-Parameter Tuning</a:t>
            </a:r>
            <a:endParaRPr lang="en-IN" dirty="0"/>
          </a:p>
        </p:txBody>
      </p:sp>
      <p:pic>
        <p:nvPicPr>
          <p:cNvPr id="7" name="Content Placeholder 6">
            <a:extLst>
              <a:ext uri="{FF2B5EF4-FFF2-40B4-BE49-F238E27FC236}">
                <a16:creationId xmlns:a16="http://schemas.microsoft.com/office/drawing/2014/main" id="{2C0D359B-DE97-4E07-B88C-230D91F958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356" t="42674" r="38960" b="23947"/>
          <a:stretch/>
        </p:blipFill>
        <p:spPr>
          <a:xfrm>
            <a:off x="2575603" y="1916617"/>
            <a:ext cx="7040794" cy="3024766"/>
          </a:xfrm>
        </p:spPr>
      </p:pic>
    </p:spTree>
    <p:extLst>
      <p:ext uri="{BB962C8B-B14F-4D97-AF65-F5344CB8AC3E}">
        <p14:creationId xmlns:p14="http://schemas.microsoft.com/office/powerpoint/2010/main" val="1593575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C2A5C1-D807-4067-A74B-1BF819A1BB4C}"/>
              </a:ext>
            </a:extLst>
          </p:cNvPr>
          <p:cNvPicPr>
            <a:picLocks noChangeAspect="1"/>
          </p:cNvPicPr>
          <p:nvPr/>
        </p:nvPicPr>
        <p:blipFill rotWithShape="1">
          <a:blip r:embed="rId2">
            <a:extLst>
              <a:ext uri="{28A0092B-C50C-407E-A947-70E740481C1C}">
                <a14:useLocalDpi xmlns:a14="http://schemas.microsoft.com/office/drawing/2010/main" val="0"/>
              </a:ext>
            </a:extLst>
          </a:blip>
          <a:srcRect l="17174" t="40962" r="31304" b="34872"/>
          <a:stretch/>
        </p:blipFill>
        <p:spPr>
          <a:xfrm>
            <a:off x="1322036" y="1911625"/>
            <a:ext cx="9547927" cy="3034749"/>
          </a:xfrm>
          <a:prstGeom prst="rect">
            <a:avLst/>
          </a:prstGeom>
        </p:spPr>
      </p:pic>
    </p:spTree>
    <p:extLst>
      <p:ext uri="{BB962C8B-B14F-4D97-AF65-F5344CB8AC3E}">
        <p14:creationId xmlns:p14="http://schemas.microsoft.com/office/powerpoint/2010/main" val="3150489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C88D3-9100-4BCA-98E1-EF345EA0422A}"/>
              </a:ext>
            </a:extLst>
          </p:cNvPr>
          <p:cNvPicPr>
            <a:picLocks noChangeAspect="1"/>
          </p:cNvPicPr>
          <p:nvPr/>
        </p:nvPicPr>
        <p:blipFill rotWithShape="1">
          <a:blip r:embed="rId2">
            <a:extLst>
              <a:ext uri="{28A0092B-C50C-407E-A947-70E740481C1C}">
                <a14:useLocalDpi xmlns:a14="http://schemas.microsoft.com/office/drawing/2010/main" val="0"/>
              </a:ext>
            </a:extLst>
          </a:blip>
          <a:srcRect l="17283" t="45602" r="10000" b="35839"/>
          <a:stretch/>
        </p:blipFill>
        <p:spPr>
          <a:xfrm>
            <a:off x="1663148" y="2136913"/>
            <a:ext cx="8865704" cy="2584174"/>
          </a:xfrm>
          <a:prstGeom prst="rect">
            <a:avLst/>
          </a:prstGeom>
        </p:spPr>
      </p:pic>
    </p:spTree>
    <p:extLst>
      <p:ext uri="{BB962C8B-B14F-4D97-AF65-F5344CB8AC3E}">
        <p14:creationId xmlns:p14="http://schemas.microsoft.com/office/powerpoint/2010/main" val="3929574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89AD54-C494-4691-A20F-03C4D454C108}"/>
              </a:ext>
            </a:extLst>
          </p:cNvPr>
          <p:cNvPicPr>
            <a:picLocks noChangeAspect="1"/>
          </p:cNvPicPr>
          <p:nvPr/>
        </p:nvPicPr>
        <p:blipFill rotWithShape="1">
          <a:blip r:embed="rId2">
            <a:extLst>
              <a:ext uri="{28A0092B-C50C-407E-A947-70E740481C1C}">
                <a14:useLocalDpi xmlns:a14="http://schemas.microsoft.com/office/drawing/2010/main" val="0"/>
              </a:ext>
            </a:extLst>
          </a:blip>
          <a:srcRect l="17500" t="33808" r="17826" b="15346"/>
          <a:stretch/>
        </p:blipFill>
        <p:spPr>
          <a:xfrm>
            <a:off x="1523874" y="1408043"/>
            <a:ext cx="9144251" cy="4041913"/>
          </a:xfrm>
          <a:prstGeom prst="rect">
            <a:avLst/>
          </a:prstGeom>
        </p:spPr>
      </p:pic>
    </p:spTree>
    <p:extLst>
      <p:ext uri="{BB962C8B-B14F-4D97-AF65-F5344CB8AC3E}">
        <p14:creationId xmlns:p14="http://schemas.microsoft.com/office/powerpoint/2010/main" val="2976858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3FC1-019B-42ED-91E7-17E5A6693C87}"/>
              </a:ext>
            </a:extLst>
          </p:cNvPr>
          <p:cNvSpPr>
            <a:spLocks noGrp="1"/>
          </p:cNvSpPr>
          <p:nvPr>
            <p:ph type="title"/>
          </p:nvPr>
        </p:nvSpPr>
        <p:spPr/>
        <p:txBody>
          <a:bodyPr/>
          <a:lstStyle/>
          <a:p>
            <a:r>
              <a:rPr lang="en-IN" sz="4400" dirty="0" err="1"/>
              <a:t>Cross_val_score</a:t>
            </a:r>
            <a:endParaRPr lang="en-IN" dirty="0"/>
          </a:p>
        </p:txBody>
      </p:sp>
      <p:pic>
        <p:nvPicPr>
          <p:cNvPr id="6" name="Content Placeholder 5">
            <a:extLst>
              <a:ext uri="{FF2B5EF4-FFF2-40B4-BE49-F238E27FC236}">
                <a16:creationId xmlns:a16="http://schemas.microsoft.com/office/drawing/2014/main" id="{DEBD066B-AA41-4294-99F0-C6EF9B16F02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7283" t="36354" r="49480" b="46206"/>
          <a:stretch/>
        </p:blipFill>
        <p:spPr bwMode="auto">
          <a:xfrm>
            <a:off x="3374874" y="2120348"/>
            <a:ext cx="5861892" cy="3445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052220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3FC1-019B-42ED-91E7-17E5A6693C87}"/>
              </a:ext>
            </a:extLst>
          </p:cNvPr>
          <p:cNvSpPr>
            <a:spLocks noGrp="1"/>
          </p:cNvSpPr>
          <p:nvPr>
            <p:ph type="title"/>
          </p:nvPr>
        </p:nvSpPr>
        <p:spPr/>
        <p:txBody>
          <a:bodyPr/>
          <a:lstStyle/>
          <a:p>
            <a:r>
              <a:rPr lang="en-IN" sz="4400" dirty="0" err="1"/>
              <a:t>Log_Loss</a:t>
            </a:r>
            <a:endParaRPr lang="en-IN" dirty="0"/>
          </a:p>
        </p:txBody>
      </p:sp>
      <p:pic>
        <p:nvPicPr>
          <p:cNvPr id="6" name="Content Placeholder 5">
            <a:extLst>
              <a:ext uri="{FF2B5EF4-FFF2-40B4-BE49-F238E27FC236}">
                <a16:creationId xmlns:a16="http://schemas.microsoft.com/office/drawing/2014/main" id="{DCCF976F-7970-4AFF-A251-EAACCFC8D870}"/>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7283" t="52315" r="52637" b="15468"/>
          <a:stretch/>
        </p:blipFill>
        <p:spPr bwMode="auto">
          <a:xfrm>
            <a:off x="3512910" y="1985770"/>
            <a:ext cx="5166180" cy="3475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4189827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3FC1-019B-42ED-91E7-17E5A6693C87}"/>
              </a:ext>
            </a:extLst>
          </p:cNvPr>
          <p:cNvSpPr>
            <a:spLocks noGrp="1"/>
          </p:cNvSpPr>
          <p:nvPr>
            <p:ph type="title"/>
          </p:nvPr>
        </p:nvSpPr>
        <p:spPr/>
        <p:txBody>
          <a:bodyPr/>
          <a:lstStyle/>
          <a:p>
            <a:r>
              <a:rPr lang="en-IN" sz="4400" dirty="0"/>
              <a:t>Roc Curve</a:t>
            </a:r>
            <a:endParaRPr lang="en-IN" dirty="0"/>
          </a:p>
        </p:txBody>
      </p:sp>
      <p:pic>
        <p:nvPicPr>
          <p:cNvPr id="7" name="Content Placeholder 6">
            <a:extLst>
              <a:ext uri="{FF2B5EF4-FFF2-40B4-BE49-F238E27FC236}">
                <a16:creationId xmlns:a16="http://schemas.microsoft.com/office/drawing/2014/main" id="{9DBB03DC-58E2-4D18-AEB5-DCB36B1C27D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3128" t="34580" r="43497" b="6898"/>
          <a:stretch/>
        </p:blipFill>
        <p:spPr bwMode="auto">
          <a:xfrm>
            <a:off x="2811280" y="2052638"/>
            <a:ext cx="5531216" cy="4195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290794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13BCD0-20D0-4DB2-98E0-E0B9214574A8}"/>
              </a:ext>
            </a:extLst>
          </p:cNvPr>
          <p:cNvSpPr>
            <a:spLocks noGrp="1"/>
          </p:cNvSpPr>
          <p:nvPr>
            <p:ph idx="1"/>
          </p:nvPr>
        </p:nvSpPr>
        <p:spPr/>
        <p:txBody>
          <a:bodyPr>
            <a:normAutofit/>
          </a:bodyPr>
          <a:lstStyle/>
          <a:p>
            <a:pPr marL="114300" indent="0" algn="just">
              <a:lnSpc>
                <a:spcPct val="107000"/>
              </a:lnSpc>
              <a:spcAft>
                <a:spcPts val="800"/>
              </a:spcAft>
              <a:buNone/>
            </a:pPr>
            <a:r>
              <a:rPr lang="en-IN" dirty="0">
                <a:effectLst/>
                <a:latin typeface="Calibri" panose="020F0502020204030204" pitchFamily="34" charset="0"/>
                <a:ea typeface="Calibri" panose="020F0502020204030204" pitchFamily="34" charset="0"/>
                <a:cs typeface="Times New Roman" panose="02020603050405020304" pitchFamily="18"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p>
          <a:p>
            <a:pPr marL="114300" indent="0" algn="just">
              <a:lnSpc>
                <a:spcPct val="107000"/>
              </a:lnSpc>
              <a:spcAft>
                <a:spcPts val="800"/>
              </a:spcAft>
              <a:buNone/>
            </a:pPr>
            <a:r>
              <a:rPr lang="en-IN" dirty="0">
                <a:effectLst/>
                <a:latin typeface="Calibri" panose="020F0502020204030204" pitchFamily="34" charset="0"/>
                <a:ea typeface="Calibri" panose="020F0502020204030204" pitchFamily="34" charset="0"/>
                <a:cs typeface="Times New Roman" panose="02020603050405020304" pitchFamily="18" charset="0"/>
              </a:rPr>
              <a:t>Our goal is to build a prototype of online hate and abuse comment classifier which can used to classify hate and offensive comments so that it can be controlled and restricted from spreading hatred and cyberbullying.</a:t>
            </a:r>
            <a:endParaRPr lang="en-IN" dirty="0"/>
          </a:p>
        </p:txBody>
      </p:sp>
    </p:spTree>
    <p:extLst>
      <p:ext uri="{BB962C8B-B14F-4D97-AF65-F5344CB8AC3E}">
        <p14:creationId xmlns:p14="http://schemas.microsoft.com/office/powerpoint/2010/main" val="3164020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3FC1-019B-42ED-91E7-17E5A6693C87}"/>
              </a:ext>
            </a:extLst>
          </p:cNvPr>
          <p:cNvSpPr>
            <a:spLocks noGrp="1"/>
          </p:cNvSpPr>
          <p:nvPr>
            <p:ph type="title"/>
          </p:nvPr>
        </p:nvSpPr>
        <p:spPr/>
        <p:txBody>
          <a:bodyPr/>
          <a:lstStyle/>
          <a:p>
            <a:r>
              <a:rPr lang="en-IN" sz="4400" dirty="0"/>
              <a:t>Roc-</a:t>
            </a:r>
            <a:r>
              <a:rPr lang="en-IN" sz="4400" dirty="0" err="1"/>
              <a:t>Auc</a:t>
            </a:r>
            <a:r>
              <a:rPr lang="en-IN" sz="4400" dirty="0"/>
              <a:t> Score</a:t>
            </a:r>
            <a:endParaRPr lang="en-IN" dirty="0"/>
          </a:p>
        </p:txBody>
      </p:sp>
      <p:pic>
        <p:nvPicPr>
          <p:cNvPr id="8" name="Content Placeholder 7">
            <a:extLst>
              <a:ext uri="{FF2B5EF4-FFF2-40B4-BE49-F238E27FC236}">
                <a16:creationId xmlns:a16="http://schemas.microsoft.com/office/drawing/2014/main" id="{6ED9C448-C254-4751-B6C6-C8FE0573DB6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7615" t="38424" r="36683" b="41478"/>
          <a:stretch/>
        </p:blipFill>
        <p:spPr bwMode="auto">
          <a:xfrm>
            <a:off x="2603710" y="2054088"/>
            <a:ext cx="7136638" cy="28315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723189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74D3-1E6E-4F59-88DA-92F382628B38}"/>
              </a:ext>
            </a:extLst>
          </p:cNvPr>
          <p:cNvSpPr>
            <a:spLocks noGrp="1"/>
          </p:cNvSpPr>
          <p:nvPr>
            <p:ph type="title"/>
          </p:nvPr>
        </p:nvSpPr>
        <p:spPr/>
        <p:txBody>
          <a:bodyPr/>
          <a:lstStyle/>
          <a:p>
            <a:r>
              <a:rPr lang="en-IN" sz="4400" dirty="0"/>
              <a:t>Conclusion</a:t>
            </a:r>
            <a:endParaRPr lang="en-IN" dirty="0"/>
          </a:p>
        </p:txBody>
      </p:sp>
      <p:sp>
        <p:nvSpPr>
          <p:cNvPr id="3" name="Content Placeholder 2">
            <a:extLst>
              <a:ext uri="{FF2B5EF4-FFF2-40B4-BE49-F238E27FC236}">
                <a16:creationId xmlns:a16="http://schemas.microsoft.com/office/drawing/2014/main" id="{E54F6D74-C13F-48C1-A748-C86929B5FC71}"/>
              </a:ext>
            </a:extLst>
          </p:cNvPr>
          <p:cNvSpPr>
            <a:spLocks noGrp="1"/>
          </p:cNvSpPr>
          <p:nvPr>
            <p:ph idx="1"/>
          </p:nvPr>
        </p:nvSpPr>
        <p:spPr/>
        <p:txBody>
          <a:bodyPr>
            <a:normAutofit/>
          </a:bodyPr>
          <a:lstStyle/>
          <a:p>
            <a:pPr marL="114300" indent="0" algn="just">
              <a:lnSpc>
                <a:spcPct val="106000"/>
              </a:lnSpc>
              <a:buNone/>
            </a:pPr>
            <a:r>
              <a:rPr lang="en-IN" sz="3000" dirty="0">
                <a:effectLst/>
                <a:latin typeface="Calibri" panose="020F0502020204030204" pitchFamily="34" charset="0"/>
                <a:ea typeface="Calibri" panose="020F0502020204030204" pitchFamily="34" charset="0"/>
                <a:cs typeface="Times New Roman" panose="02020603050405020304" pitchFamily="18" charset="0"/>
              </a:rPr>
              <a:t>By looking at the cloud words generated for different classes we can conclude that some comments are offensive. Hence it should be controlled and restricted so that we can avoid spreading hatred and cyberbullying.</a:t>
            </a:r>
          </a:p>
          <a:p>
            <a:pPr marL="114300" indent="0">
              <a:lnSpc>
                <a:spcPct val="107000"/>
              </a:lnSpc>
              <a:spcAft>
                <a:spcPts val="800"/>
              </a:spcAft>
              <a:buNone/>
            </a:pPr>
            <a:r>
              <a:rPr lang="en-IN" sz="3000" dirty="0">
                <a:effectLst/>
                <a:latin typeface="Calibri" panose="020F0502020204030204" pitchFamily="34" charset="0"/>
                <a:ea typeface="Calibri" panose="020F0502020204030204" pitchFamily="34" charset="0"/>
                <a:cs typeface="Calibri" panose="020F0502020204030204" pitchFamily="34" charset="0"/>
              </a:rPr>
              <a:t>Among selected algorithms/models Logistic Regression model is performing better with an accuracy score of 92% to 94%. And finally, the Roc-</a:t>
            </a:r>
            <a:r>
              <a:rPr lang="en-IN" sz="3000" dirty="0" err="1">
                <a:effectLst/>
                <a:latin typeface="Calibri" panose="020F0502020204030204" pitchFamily="34" charset="0"/>
                <a:ea typeface="Calibri" panose="020F0502020204030204" pitchFamily="34" charset="0"/>
                <a:cs typeface="Calibri" panose="020F0502020204030204" pitchFamily="34" charset="0"/>
              </a:rPr>
              <a:t>Auc</a:t>
            </a:r>
            <a:r>
              <a:rPr lang="en-IN" sz="3000" dirty="0">
                <a:effectLst/>
                <a:latin typeface="Calibri" panose="020F0502020204030204" pitchFamily="34" charset="0"/>
                <a:ea typeface="Calibri" panose="020F0502020204030204" pitchFamily="34" charset="0"/>
                <a:cs typeface="Calibri" panose="020F0502020204030204" pitchFamily="34" charset="0"/>
              </a:rPr>
              <a:t> score is 0.97.</a:t>
            </a:r>
            <a:endParaRPr lang="en-IN" sz="3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2048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3536-327A-48DD-8446-7F65BCE1B0B5}"/>
              </a:ext>
            </a:extLst>
          </p:cNvPr>
          <p:cNvSpPr>
            <a:spLocks noGrp="1"/>
          </p:cNvSpPr>
          <p:nvPr>
            <p:ph type="title"/>
          </p:nvPr>
        </p:nvSpPr>
        <p:spPr/>
        <p:txBody>
          <a:bodyPr/>
          <a:lstStyle/>
          <a:p>
            <a:r>
              <a:rPr lang="en-IN" sz="4400" dirty="0"/>
              <a:t>Saving the best model</a:t>
            </a:r>
            <a:endParaRPr lang="en-IN" dirty="0"/>
          </a:p>
        </p:txBody>
      </p:sp>
      <p:pic>
        <p:nvPicPr>
          <p:cNvPr id="7" name="Content Placeholder 6">
            <a:extLst>
              <a:ext uri="{FF2B5EF4-FFF2-40B4-BE49-F238E27FC236}">
                <a16:creationId xmlns:a16="http://schemas.microsoft.com/office/drawing/2014/main" id="{2A70C328-2610-4117-931E-2B979B1BE5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001" t="54044" r="45885" b="22583"/>
          <a:stretch/>
        </p:blipFill>
        <p:spPr>
          <a:xfrm>
            <a:off x="2334445" y="2097156"/>
            <a:ext cx="7523109" cy="2663688"/>
          </a:xfrm>
        </p:spPr>
      </p:pic>
    </p:spTree>
    <p:extLst>
      <p:ext uri="{BB962C8B-B14F-4D97-AF65-F5344CB8AC3E}">
        <p14:creationId xmlns:p14="http://schemas.microsoft.com/office/powerpoint/2010/main" val="73721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3536-327A-48DD-8446-7F65BCE1B0B5}"/>
              </a:ext>
            </a:extLst>
          </p:cNvPr>
          <p:cNvSpPr>
            <a:spLocks noGrp="1"/>
          </p:cNvSpPr>
          <p:nvPr>
            <p:ph type="title"/>
          </p:nvPr>
        </p:nvSpPr>
        <p:spPr/>
        <p:txBody>
          <a:bodyPr/>
          <a:lstStyle/>
          <a:p>
            <a:r>
              <a:rPr lang="en-IN" sz="4400" dirty="0"/>
              <a:t>Saving the best model</a:t>
            </a:r>
            <a:endParaRPr lang="en-IN" dirty="0"/>
          </a:p>
        </p:txBody>
      </p:sp>
      <p:pic>
        <p:nvPicPr>
          <p:cNvPr id="7" name="Content Placeholder 6">
            <a:extLst>
              <a:ext uri="{FF2B5EF4-FFF2-40B4-BE49-F238E27FC236}">
                <a16:creationId xmlns:a16="http://schemas.microsoft.com/office/drawing/2014/main" id="{2A70C328-2610-4117-931E-2B979B1BE5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001" t="54044" r="45885" b="22583"/>
          <a:stretch/>
        </p:blipFill>
        <p:spPr>
          <a:xfrm>
            <a:off x="2334445" y="2097156"/>
            <a:ext cx="7523109" cy="2663688"/>
          </a:xfrm>
        </p:spPr>
      </p:pic>
    </p:spTree>
    <p:extLst>
      <p:ext uri="{BB962C8B-B14F-4D97-AF65-F5344CB8AC3E}">
        <p14:creationId xmlns:p14="http://schemas.microsoft.com/office/powerpoint/2010/main" val="3110669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3536-327A-48DD-8446-7F65BCE1B0B5}"/>
              </a:ext>
            </a:extLst>
          </p:cNvPr>
          <p:cNvSpPr>
            <a:spLocks noGrp="1"/>
          </p:cNvSpPr>
          <p:nvPr>
            <p:ph type="title"/>
          </p:nvPr>
        </p:nvSpPr>
        <p:spPr/>
        <p:txBody>
          <a:bodyPr/>
          <a:lstStyle/>
          <a:p>
            <a:r>
              <a:rPr lang="en-IN" sz="4400" dirty="0"/>
              <a:t>Predicting the Comments classes</a:t>
            </a:r>
            <a:endParaRPr lang="en-IN" dirty="0"/>
          </a:p>
        </p:txBody>
      </p:sp>
      <p:pic>
        <p:nvPicPr>
          <p:cNvPr id="6" name="Content Placeholder 5">
            <a:extLst>
              <a:ext uri="{FF2B5EF4-FFF2-40B4-BE49-F238E27FC236}">
                <a16:creationId xmlns:a16="http://schemas.microsoft.com/office/drawing/2014/main" id="{7652401E-E778-428E-A295-F1B12244C1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001" t="32804" r="31856" b="4895"/>
          <a:stretch/>
        </p:blipFill>
        <p:spPr>
          <a:xfrm>
            <a:off x="3114261" y="1853248"/>
            <a:ext cx="6117344" cy="4189743"/>
          </a:xfrm>
        </p:spPr>
      </p:pic>
    </p:spTree>
    <p:extLst>
      <p:ext uri="{BB962C8B-B14F-4D97-AF65-F5344CB8AC3E}">
        <p14:creationId xmlns:p14="http://schemas.microsoft.com/office/powerpoint/2010/main" val="2560738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07ADC-B454-4244-ADF5-0A6A74888264}"/>
              </a:ext>
            </a:extLst>
          </p:cNvPr>
          <p:cNvSpPr>
            <a:spLocks noGrp="1"/>
          </p:cNvSpPr>
          <p:nvPr>
            <p:ph type="title"/>
          </p:nvPr>
        </p:nvSpPr>
        <p:spPr>
          <a:xfrm>
            <a:off x="1393639" y="3050146"/>
            <a:ext cx="9404723" cy="1400530"/>
          </a:xfrm>
        </p:spPr>
        <p:txBody>
          <a:bodyPr/>
          <a:lstStyle/>
          <a:p>
            <a:pPr algn="ctr"/>
            <a:r>
              <a:rPr lang="en-IN" sz="4400" dirty="0"/>
              <a:t>Thank You</a:t>
            </a:r>
            <a:endParaRPr lang="en-IN" dirty="0"/>
          </a:p>
        </p:txBody>
      </p:sp>
    </p:spTree>
    <p:extLst>
      <p:ext uri="{BB962C8B-B14F-4D97-AF65-F5344CB8AC3E}">
        <p14:creationId xmlns:p14="http://schemas.microsoft.com/office/powerpoint/2010/main" val="95519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1972-CF4E-4B67-A99D-AC9698A9A8D3}"/>
              </a:ext>
            </a:extLst>
          </p:cNvPr>
          <p:cNvSpPr>
            <a:spLocks noGrp="1"/>
          </p:cNvSpPr>
          <p:nvPr>
            <p:ph type="title"/>
          </p:nvPr>
        </p:nvSpPr>
        <p:spPr/>
        <p:txBody>
          <a:bodyPr/>
          <a:lstStyle/>
          <a:p>
            <a:r>
              <a:rPr lang="en-IN" dirty="0">
                <a:effectLst/>
                <a:ea typeface="Calibri" panose="020F0502020204030204" pitchFamily="34" charset="0"/>
                <a:cs typeface="Times New Roman" panose="02020603050405020304" pitchFamily="18" charset="0"/>
              </a:rPr>
              <a:t>The Objective for the Problem Undertaken</a:t>
            </a:r>
            <a:br>
              <a:rPr lang="en-IN" dirty="0">
                <a:effectLst/>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AB1C3B3-6322-4F0B-8F94-9579EBD1D924}"/>
              </a:ext>
            </a:extLst>
          </p:cNvPr>
          <p:cNvSpPr>
            <a:spLocks noGrp="1"/>
          </p:cNvSpPr>
          <p:nvPr>
            <p:ph idx="1"/>
          </p:nvPr>
        </p:nvSpPr>
        <p:spPr/>
        <p:txBody>
          <a:bodyPr>
            <a:normAutofit/>
          </a:bodyPr>
          <a:lstStyle/>
          <a:p>
            <a:pPr marL="0" indent="0" algn="just">
              <a:buNone/>
            </a:pPr>
            <a:r>
              <a:rPr lang="en-IN" sz="2400" dirty="0">
                <a:effectLst/>
                <a:latin typeface="Calibri" panose="020F0502020204030204" pitchFamily="34" charset="0"/>
                <a:ea typeface="Calibri" panose="020F0502020204030204" pitchFamily="34" charset="0"/>
                <a:cs typeface="Times New Roman" panose="02020603050405020304" pitchFamily="18" charset="0"/>
              </a:rPr>
              <a:t>Our goal is to build a prototype of online hate and abuse comment classifier which can be used to classify hate and offensive comments so that it can be controlled and restricted from spreading hatred and cyberbullying.</a:t>
            </a:r>
            <a:endParaRPr lang="en-IN" sz="2400" dirty="0"/>
          </a:p>
        </p:txBody>
      </p:sp>
    </p:spTree>
    <p:extLst>
      <p:ext uri="{BB962C8B-B14F-4D97-AF65-F5344CB8AC3E}">
        <p14:creationId xmlns:p14="http://schemas.microsoft.com/office/powerpoint/2010/main" val="2157368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B4A2-EF9F-4C3D-95BE-FA12BAE56284}"/>
              </a:ext>
            </a:extLst>
          </p:cNvPr>
          <p:cNvSpPr>
            <a:spLocks noGrp="1"/>
          </p:cNvSpPr>
          <p:nvPr>
            <p:ph type="title"/>
          </p:nvPr>
        </p:nvSpPr>
        <p:spPr/>
        <p:txBody>
          <a:bodyPr/>
          <a:lstStyle/>
          <a:p>
            <a:r>
              <a:rPr lang="en-IN" dirty="0"/>
              <a:t>Required Libraries</a:t>
            </a:r>
          </a:p>
        </p:txBody>
      </p:sp>
      <p:sp>
        <p:nvSpPr>
          <p:cNvPr id="3" name="Content Placeholder 2">
            <a:extLst>
              <a:ext uri="{FF2B5EF4-FFF2-40B4-BE49-F238E27FC236}">
                <a16:creationId xmlns:a16="http://schemas.microsoft.com/office/drawing/2014/main" id="{E47BFD31-4C1E-40C1-900F-33F94D1024EE}"/>
              </a:ext>
            </a:extLst>
          </p:cNvPr>
          <p:cNvSpPr>
            <a:spLocks noGrp="1"/>
          </p:cNvSpPr>
          <p:nvPr>
            <p:ph idx="1"/>
          </p:nvPr>
        </p:nvSpPr>
        <p:spPr>
          <a:xfrm>
            <a:off x="1141413" y="2001079"/>
            <a:ext cx="9905998" cy="4638260"/>
          </a:xfrm>
        </p:spPr>
        <p:txBody>
          <a:bodyPr>
            <a:normAutofit/>
          </a:bodyPr>
          <a:lstStyle/>
          <a:p>
            <a:pPr>
              <a:buFont typeface="Wingdings" panose="05000000000000000000" pitchFamily="2" charset="2"/>
              <a:buChar char="v"/>
            </a:pPr>
            <a:r>
              <a:rPr lang="en-IN" dirty="0"/>
              <a:t>Pandas</a:t>
            </a:r>
          </a:p>
          <a:p>
            <a:pPr>
              <a:buFont typeface="Wingdings" panose="05000000000000000000" pitchFamily="2" charset="2"/>
              <a:buChar char="v"/>
            </a:pPr>
            <a:r>
              <a:rPr lang="en-IN" dirty="0" err="1"/>
              <a:t>Numpy</a:t>
            </a:r>
            <a:r>
              <a:rPr lang="en-IN" dirty="0"/>
              <a:t> </a:t>
            </a:r>
          </a:p>
          <a:p>
            <a:pPr>
              <a:buFont typeface="Wingdings" panose="05000000000000000000" pitchFamily="2" charset="2"/>
              <a:buChar char="v"/>
            </a:pPr>
            <a:r>
              <a:rPr lang="en-IN" dirty="0"/>
              <a:t>Matplotlib</a:t>
            </a:r>
          </a:p>
          <a:p>
            <a:pPr>
              <a:buFont typeface="Wingdings" panose="05000000000000000000" pitchFamily="2" charset="2"/>
              <a:buChar char="v"/>
            </a:pPr>
            <a:r>
              <a:rPr lang="en-IN" dirty="0"/>
              <a:t>Seaborn</a:t>
            </a:r>
          </a:p>
          <a:p>
            <a:pPr>
              <a:buFont typeface="Wingdings" panose="05000000000000000000" pitchFamily="2" charset="2"/>
              <a:buChar char="v"/>
            </a:pPr>
            <a:r>
              <a:rPr lang="en-IN" dirty="0" err="1"/>
              <a:t>Scipy</a:t>
            </a:r>
            <a:endParaRPr lang="en-IN" dirty="0"/>
          </a:p>
          <a:p>
            <a:pPr>
              <a:buFont typeface="Wingdings" panose="05000000000000000000" pitchFamily="2" charset="2"/>
              <a:buChar char="v"/>
            </a:pPr>
            <a:r>
              <a:rPr lang="en-IN" dirty="0"/>
              <a:t>NLTK</a:t>
            </a:r>
          </a:p>
          <a:p>
            <a:pPr>
              <a:buFont typeface="Wingdings" panose="05000000000000000000" pitchFamily="2" charset="2"/>
              <a:buChar char="v"/>
            </a:pPr>
            <a:r>
              <a:rPr lang="en-IN" dirty="0" err="1"/>
              <a:t>wordcloud</a:t>
            </a:r>
            <a:endParaRPr lang="en-IN" dirty="0"/>
          </a:p>
          <a:p>
            <a:pPr>
              <a:buFont typeface="Wingdings" panose="05000000000000000000" pitchFamily="2" charset="2"/>
              <a:buChar char="v"/>
            </a:pPr>
            <a:r>
              <a:rPr lang="en-IN" dirty="0" err="1"/>
              <a:t>Sklearn</a:t>
            </a:r>
            <a:endParaRPr lang="en-IN" dirty="0"/>
          </a:p>
          <a:p>
            <a:pPr>
              <a:buFont typeface="Wingdings" panose="05000000000000000000" pitchFamily="2" charset="2"/>
              <a:buChar char="v"/>
            </a:pPr>
            <a:r>
              <a:rPr lang="en-IN" dirty="0" err="1"/>
              <a:t>Joblib</a:t>
            </a:r>
            <a:endParaRPr lang="en-IN" dirty="0"/>
          </a:p>
          <a:p>
            <a:endParaRPr lang="en-IN" dirty="0"/>
          </a:p>
        </p:txBody>
      </p:sp>
    </p:spTree>
    <p:extLst>
      <p:ext uri="{BB962C8B-B14F-4D97-AF65-F5344CB8AC3E}">
        <p14:creationId xmlns:p14="http://schemas.microsoft.com/office/powerpoint/2010/main" val="1850362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9DB4D-A88B-4B17-BFCA-EF01492C3104}"/>
              </a:ext>
            </a:extLst>
          </p:cNvPr>
          <p:cNvSpPr>
            <a:spLocks noGrp="1"/>
          </p:cNvSpPr>
          <p:nvPr>
            <p:ph type="title"/>
          </p:nvPr>
        </p:nvSpPr>
        <p:spPr/>
        <p:txBody>
          <a:bodyPr/>
          <a:lstStyle/>
          <a:p>
            <a:r>
              <a:rPr lang="en-IN" dirty="0"/>
              <a:t>Loading Data (Training Data)</a:t>
            </a:r>
          </a:p>
        </p:txBody>
      </p:sp>
      <p:pic>
        <p:nvPicPr>
          <p:cNvPr id="7" name="Content Placeholder 6">
            <a:extLst>
              <a:ext uri="{FF2B5EF4-FFF2-40B4-BE49-F238E27FC236}">
                <a16:creationId xmlns:a16="http://schemas.microsoft.com/office/drawing/2014/main" id="{F85B3ACD-F93B-4C73-B199-32DFEB099738}"/>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7948" t="31330" r="6769" b="15468"/>
          <a:stretch/>
        </p:blipFill>
        <p:spPr bwMode="auto">
          <a:xfrm>
            <a:off x="1103313" y="2373073"/>
            <a:ext cx="8947150" cy="3554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46829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3536-327A-48DD-8446-7F65BCE1B0B5}"/>
              </a:ext>
            </a:extLst>
          </p:cNvPr>
          <p:cNvSpPr>
            <a:spLocks noGrp="1"/>
          </p:cNvSpPr>
          <p:nvPr>
            <p:ph type="title"/>
          </p:nvPr>
        </p:nvSpPr>
        <p:spPr/>
        <p:txBody>
          <a:bodyPr/>
          <a:lstStyle/>
          <a:p>
            <a:r>
              <a:rPr lang="en-IN" sz="4400" dirty="0"/>
              <a:t>Loading Data (Test Data)</a:t>
            </a:r>
            <a:endParaRPr lang="en-IN" dirty="0"/>
          </a:p>
        </p:txBody>
      </p:sp>
      <p:pic>
        <p:nvPicPr>
          <p:cNvPr id="6" name="Content Placeholder 5">
            <a:extLst>
              <a:ext uri="{FF2B5EF4-FFF2-40B4-BE49-F238E27FC236}">
                <a16:creationId xmlns:a16="http://schemas.microsoft.com/office/drawing/2014/main" id="{410EF685-F20C-42FA-8E8E-37B1A40B15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355" t="32804" r="37540" b="8686"/>
          <a:stretch/>
        </p:blipFill>
        <p:spPr>
          <a:xfrm>
            <a:off x="3140764" y="1853248"/>
            <a:ext cx="5526597" cy="4030717"/>
          </a:xfrm>
        </p:spPr>
      </p:pic>
    </p:spTree>
    <p:extLst>
      <p:ext uri="{BB962C8B-B14F-4D97-AF65-F5344CB8AC3E}">
        <p14:creationId xmlns:p14="http://schemas.microsoft.com/office/powerpoint/2010/main" val="3053261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B5C9-8593-460B-8F2B-63745C36FF10}"/>
              </a:ext>
            </a:extLst>
          </p:cNvPr>
          <p:cNvSpPr>
            <a:spLocks noGrp="1"/>
          </p:cNvSpPr>
          <p:nvPr>
            <p:ph type="title"/>
          </p:nvPr>
        </p:nvSpPr>
        <p:spPr/>
        <p:txBody>
          <a:bodyPr/>
          <a:lstStyle/>
          <a:p>
            <a:r>
              <a:rPr lang="en-IN" dirty="0">
                <a:effectLst/>
                <a:ea typeface="Calibri" panose="020F0502020204030204" pitchFamily="34" charset="0"/>
                <a:cs typeface="Calibri" panose="020F0502020204030204" pitchFamily="34" charset="0"/>
              </a:rPr>
              <a:t>Data Description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FB2408D-7F97-43F7-A48C-D535A0B3F520}"/>
              </a:ext>
            </a:extLst>
          </p:cNvPr>
          <p:cNvSpPr>
            <a:spLocks noGrp="1"/>
          </p:cNvSpPr>
          <p:nvPr>
            <p:ph idx="1"/>
          </p:nvPr>
        </p:nvSpPr>
        <p:spPr/>
        <p:txBody>
          <a:bodyPr>
            <a:normAutofit/>
          </a:bodyPr>
          <a:lstStyle/>
          <a:p>
            <a:pPr marL="114300" indent="0" algn="just">
              <a:buNone/>
            </a:pPr>
            <a:r>
              <a:rPr lang="en-IN" sz="2400" dirty="0">
                <a:effectLst/>
                <a:latin typeface="Calibri" panose="020F0502020204030204" pitchFamily="34" charset="0"/>
                <a:ea typeface="Calibri" panose="020F0502020204030204" pitchFamily="34" charset="0"/>
              </a:rPr>
              <a:t>The data set contains the training set, which has approximately 80814 samples and the test set which contains 1,53,164 samples. All the data samples contain 8 fields which includes ‘Id’, ‘Comments’, ‘Malignant’, ‘Highly malignant’, ‘Rude’, ‘Threat’, ‘Abuse’ and ‘Loathe’. </a:t>
            </a:r>
          </a:p>
          <a:p>
            <a:pPr marL="114300" indent="0" algn="just">
              <a:buNone/>
            </a:pPr>
            <a:r>
              <a:rPr lang="en-IN" sz="2400" dirty="0">
                <a:effectLst/>
                <a:latin typeface="Calibri" panose="020F0502020204030204" pitchFamily="34" charset="0"/>
                <a:ea typeface="Calibri" panose="020F0502020204030204" pitchFamily="34" charset="0"/>
                <a:cs typeface="Times New Roman" panose="02020603050405020304" pitchFamily="18" charset="0"/>
              </a:rPr>
              <a:t>The label can be either 0 or 1, where 0 denotes a NO while 1 denotes a YES. There are various comments which have multiple labels. The first attribute is an unique ID associated with each comment.</a:t>
            </a:r>
            <a:endParaRPr lang="en-IN" sz="2400" dirty="0">
              <a:effectLst/>
              <a:latin typeface="Calibri" panose="020F0502020204030204" pitchFamily="34" charset="0"/>
              <a:ea typeface="Calibri" panose="020F0502020204030204" pitchFamily="34" charset="0"/>
            </a:endParaRPr>
          </a:p>
          <a:p>
            <a:pPr algn="just"/>
            <a:endParaRPr lang="en-IN" sz="2400" dirty="0"/>
          </a:p>
        </p:txBody>
      </p:sp>
    </p:spTree>
    <p:extLst>
      <p:ext uri="{BB962C8B-B14F-4D97-AF65-F5344CB8AC3E}">
        <p14:creationId xmlns:p14="http://schemas.microsoft.com/office/powerpoint/2010/main" val="26512270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323</TotalTime>
  <Words>1060</Words>
  <Application>Microsoft Office PowerPoint</Application>
  <PresentationFormat>Widescreen</PresentationFormat>
  <Paragraphs>90</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Century Gothic</vt:lpstr>
      <vt:lpstr>Wingdings</vt:lpstr>
      <vt:lpstr>Wingdings 3</vt:lpstr>
      <vt:lpstr>Ion</vt:lpstr>
      <vt:lpstr>COMMENTS CLASSIFIER PROJECT</vt:lpstr>
      <vt:lpstr>Contents</vt:lpstr>
      <vt:lpstr>Problem Statement</vt:lpstr>
      <vt:lpstr>PowerPoint Presentation</vt:lpstr>
      <vt:lpstr>The Objective for the Problem Undertaken </vt:lpstr>
      <vt:lpstr>Required Libraries</vt:lpstr>
      <vt:lpstr>Loading Data (Training Data)</vt:lpstr>
      <vt:lpstr>Loading Data (Test Data)</vt:lpstr>
      <vt:lpstr>Data Description </vt:lpstr>
      <vt:lpstr>Visualizations / Exploratory Data Analysis</vt:lpstr>
      <vt:lpstr>Number of comments under each label.</vt:lpstr>
      <vt:lpstr>Number of comments having multiple labels.</vt:lpstr>
      <vt:lpstr>Cloud words in malignant comments.</vt:lpstr>
      <vt:lpstr>Cloud words in highly_malignant comments.</vt:lpstr>
      <vt:lpstr>Cloud words in rude comments.</vt:lpstr>
      <vt:lpstr>Cloud words in threat comments.</vt:lpstr>
      <vt:lpstr>Cloud words in abuse comments. </vt:lpstr>
      <vt:lpstr>Cloud words in loathe comments.</vt:lpstr>
      <vt:lpstr>Data Pre-Processing</vt:lpstr>
      <vt:lpstr>PowerPoint Presentation</vt:lpstr>
      <vt:lpstr>PowerPoint Presentation</vt:lpstr>
      <vt:lpstr>Model Training And Testing</vt:lpstr>
      <vt:lpstr>Selected Algorithms</vt:lpstr>
      <vt:lpstr>Importing Algorithms</vt:lpstr>
      <vt:lpstr>PowerPoint Presentation</vt:lpstr>
      <vt:lpstr>Finding The Best Model</vt:lpstr>
      <vt:lpstr>Algorithms Result</vt:lpstr>
      <vt:lpstr>SGD Classifier</vt:lpstr>
      <vt:lpstr>K Neighbors Classifier</vt:lpstr>
      <vt:lpstr>Decision Tree Classifier</vt:lpstr>
      <vt:lpstr>Random Forest Classifier</vt:lpstr>
      <vt:lpstr>    From the previous slides, we can conclude that ‘Logistic Regression’ model is performing better with an accuracy score of 92% to 94%.</vt:lpstr>
      <vt:lpstr>Hyper-Parameter Tuning</vt:lpstr>
      <vt:lpstr>PowerPoint Presentation</vt:lpstr>
      <vt:lpstr>PowerPoint Presentation</vt:lpstr>
      <vt:lpstr>PowerPoint Presentation</vt:lpstr>
      <vt:lpstr>Cross_val_score</vt:lpstr>
      <vt:lpstr>Log_Loss</vt:lpstr>
      <vt:lpstr>Roc Curve</vt:lpstr>
      <vt:lpstr>Roc-Auc Score</vt:lpstr>
      <vt:lpstr>Conclusion</vt:lpstr>
      <vt:lpstr>Saving the best model</vt:lpstr>
      <vt:lpstr>Saving the best model</vt:lpstr>
      <vt:lpstr>Predicting the Comments classes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Ashin</dc:creator>
  <cp:lastModifiedBy>Ashin</cp:lastModifiedBy>
  <cp:revision>26</cp:revision>
  <dcterms:created xsi:type="dcterms:W3CDTF">2021-06-27T08:08:15Z</dcterms:created>
  <dcterms:modified xsi:type="dcterms:W3CDTF">2021-07-11T17:51:35Z</dcterms:modified>
</cp:coreProperties>
</file>